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1" r:id="rId4"/>
    <p:sldId id="262" r:id="rId5"/>
    <p:sldId id="263" r:id="rId6"/>
    <p:sldId id="264" r:id="rId7"/>
    <p:sldId id="265" r:id="rId8"/>
    <p:sldId id="266" r:id="rId9"/>
    <p:sldId id="267" r:id="rId10"/>
    <p:sldId id="268" r:id="rId11"/>
    <p:sldId id="269" r:id="rId12"/>
    <p:sldId id="270" r:id="rId13"/>
    <p:sldId id="271" r:id="rId14"/>
    <p:sldId id="257"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00" autoAdjust="0"/>
    <p:restoredTop sz="94660"/>
  </p:normalViewPr>
  <p:slideViewPr>
    <p:cSldViewPr snapToGrid="0">
      <p:cViewPr varScale="1">
        <p:scale>
          <a:sx n="75" d="100"/>
          <a:sy n="75" d="100"/>
        </p:scale>
        <p:origin x="15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9C2ED81-BD1A-4794-9A0C-A5D26E64D61E}"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n-GB"/>
        </a:p>
      </dgm:t>
    </dgm:pt>
    <dgm:pt modelId="{6E02A0E6-2F71-47DC-8476-63C9A1F211C4}">
      <dgm:prSet phldrT="[Text]"/>
      <dgm:spPr>
        <a:solidFill>
          <a:srgbClr val="3487AC"/>
        </a:solidFill>
      </dgm:spPr>
      <dgm:t>
        <a:bodyPr/>
        <a:lstStyle/>
        <a:p>
          <a:r>
            <a:rPr lang="en-GB" b="1" dirty="0"/>
            <a:t>Rapid transformation of work</a:t>
          </a:r>
        </a:p>
      </dgm:t>
    </dgm:pt>
    <dgm:pt modelId="{9EB254C5-446A-4F40-AC2C-4763EB1B612E}" type="parTrans" cxnId="{59E0720E-7DE7-43BA-B0AD-8394AB69B077}">
      <dgm:prSet/>
      <dgm:spPr/>
      <dgm:t>
        <a:bodyPr/>
        <a:lstStyle/>
        <a:p>
          <a:endParaRPr lang="en-GB"/>
        </a:p>
      </dgm:t>
    </dgm:pt>
    <dgm:pt modelId="{1BFA34E7-AAC8-411E-8C6D-B702EA0E8834}" type="sibTrans" cxnId="{59E0720E-7DE7-43BA-B0AD-8394AB69B077}">
      <dgm:prSet/>
      <dgm:spPr/>
      <dgm:t>
        <a:bodyPr/>
        <a:lstStyle/>
        <a:p>
          <a:endParaRPr lang="en-GB"/>
        </a:p>
      </dgm:t>
    </dgm:pt>
    <dgm:pt modelId="{55ED6D04-9472-4FAC-8E71-49817B7059A4}">
      <dgm:prSet phldrT="[Text]" custT="1"/>
      <dgm:spPr>
        <a:solidFill>
          <a:srgbClr val="3487AC"/>
        </a:solidFill>
        <a:ln>
          <a:solidFill>
            <a:schemeClr val="accent1"/>
          </a:solidFill>
        </a:ln>
      </dgm:spPr>
      <dgm:t>
        <a:bodyPr/>
        <a:lstStyle/>
        <a:p>
          <a:r>
            <a:rPr lang="en-GB" sz="1600" b="1" dirty="0"/>
            <a:t>Content</a:t>
          </a:r>
        </a:p>
        <a:p>
          <a:endParaRPr lang="en-GB" sz="1600" b="1" dirty="0"/>
        </a:p>
        <a:p>
          <a:r>
            <a:rPr lang="en-GB" sz="1600" dirty="0"/>
            <a:t>(occupation, job tasks, professions)</a:t>
          </a:r>
        </a:p>
        <a:p>
          <a:endParaRPr lang="en-GB" sz="1000" dirty="0"/>
        </a:p>
      </dgm:t>
    </dgm:pt>
    <dgm:pt modelId="{0E47B184-FBE9-4E8E-9527-254EC438E503}" type="parTrans" cxnId="{A1483F1C-AB00-434B-817B-429E1B004F8C}">
      <dgm:prSet/>
      <dgm:spPr/>
      <dgm:t>
        <a:bodyPr/>
        <a:lstStyle/>
        <a:p>
          <a:endParaRPr lang="en-GB"/>
        </a:p>
      </dgm:t>
    </dgm:pt>
    <dgm:pt modelId="{E28EC2F6-1A7D-4D1B-A48F-BD6B9C692D2B}" type="sibTrans" cxnId="{A1483F1C-AB00-434B-817B-429E1B004F8C}">
      <dgm:prSet/>
      <dgm:spPr/>
      <dgm:t>
        <a:bodyPr/>
        <a:lstStyle/>
        <a:p>
          <a:endParaRPr lang="en-GB"/>
        </a:p>
      </dgm:t>
    </dgm:pt>
    <dgm:pt modelId="{E240842B-2BDB-49E6-93ED-82F766242AE3}">
      <dgm:prSet phldrT="[Text]" custT="1"/>
      <dgm:spPr>
        <a:solidFill>
          <a:srgbClr val="3487AC"/>
        </a:solidFill>
        <a:ln>
          <a:solidFill>
            <a:schemeClr val="accent1"/>
          </a:solidFill>
        </a:ln>
      </dgm:spPr>
      <dgm:t>
        <a:bodyPr/>
        <a:lstStyle/>
        <a:p>
          <a:r>
            <a:rPr lang="en-GB" sz="1600" b="1" dirty="0"/>
            <a:t>Organization</a:t>
          </a:r>
        </a:p>
        <a:p>
          <a:endParaRPr lang="en-GB" sz="1600" b="1" dirty="0"/>
        </a:p>
        <a:p>
          <a:r>
            <a:rPr lang="en-GB" sz="1600" dirty="0"/>
            <a:t>(online platforms, algorithmic management, mobile)  </a:t>
          </a:r>
        </a:p>
      </dgm:t>
    </dgm:pt>
    <dgm:pt modelId="{BD85A81C-1861-4F72-9B93-5C8AB79552BC}" type="parTrans" cxnId="{A8CDD892-F6E6-421F-852B-CEDEA793BF52}">
      <dgm:prSet/>
      <dgm:spPr/>
      <dgm:t>
        <a:bodyPr/>
        <a:lstStyle/>
        <a:p>
          <a:endParaRPr lang="en-GB"/>
        </a:p>
      </dgm:t>
    </dgm:pt>
    <dgm:pt modelId="{7A8E4EBF-8544-4360-B9E5-EDF7B20165B0}" type="sibTrans" cxnId="{A8CDD892-F6E6-421F-852B-CEDEA793BF52}">
      <dgm:prSet/>
      <dgm:spPr/>
      <dgm:t>
        <a:bodyPr/>
        <a:lstStyle/>
        <a:p>
          <a:endParaRPr lang="en-GB"/>
        </a:p>
      </dgm:t>
    </dgm:pt>
    <dgm:pt modelId="{D192F11B-8606-4DDE-83CB-72CCAA82104E}">
      <dgm:prSet phldrT="[Text]" custT="1"/>
      <dgm:spPr>
        <a:solidFill>
          <a:srgbClr val="3487AC"/>
        </a:solidFill>
        <a:ln>
          <a:solidFill>
            <a:schemeClr val="accent1"/>
          </a:solidFill>
        </a:ln>
      </dgm:spPr>
      <dgm:t>
        <a:bodyPr/>
        <a:lstStyle/>
        <a:p>
          <a:endParaRPr lang="en-GB" sz="1400" b="1" dirty="0"/>
        </a:p>
        <a:p>
          <a:endParaRPr lang="en-GB" sz="1400" b="1" dirty="0"/>
        </a:p>
        <a:p>
          <a:r>
            <a:rPr lang="en-GB" sz="1400" b="1" dirty="0"/>
            <a:t>Qualifications and salaries</a:t>
          </a:r>
        </a:p>
        <a:p>
          <a:endParaRPr lang="en-GB" sz="1400" b="0" dirty="0"/>
        </a:p>
        <a:p>
          <a:r>
            <a:rPr lang="en-GB" sz="1400" b="0" dirty="0"/>
            <a:t>(expertise, abstract know., creativity,  polarisation in salaries)</a:t>
          </a:r>
        </a:p>
        <a:p>
          <a:endParaRPr lang="en-GB" sz="1000" b="1" dirty="0"/>
        </a:p>
        <a:p>
          <a:endParaRPr lang="en-GB" sz="1000" b="1" dirty="0"/>
        </a:p>
        <a:p>
          <a:endParaRPr lang="en-GB" sz="1000" b="1" dirty="0"/>
        </a:p>
        <a:p>
          <a:r>
            <a:rPr lang="en-GB" sz="1000" b="1" dirty="0"/>
            <a:t> </a:t>
          </a:r>
        </a:p>
      </dgm:t>
    </dgm:pt>
    <dgm:pt modelId="{00164D81-CF7F-4031-BC68-576C7158EB88}" type="parTrans" cxnId="{1FE44F9A-1198-4FB1-82E5-B38C46F2D406}">
      <dgm:prSet/>
      <dgm:spPr/>
      <dgm:t>
        <a:bodyPr/>
        <a:lstStyle/>
        <a:p>
          <a:endParaRPr lang="en-GB"/>
        </a:p>
      </dgm:t>
    </dgm:pt>
    <dgm:pt modelId="{A8D51690-E03C-457E-9099-B70A1C18C49B}" type="sibTrans" cxnId="{1FE44F9A-1198-4FB1-82E5-B38C46F2D406}">
      <dgm:prSet/>
      <dgm:spPr/>
      <dgm:t>
        <a:bodyPr/>
        <a:lstStyle/>
        <a:p>
          <a:endParaRPr lang="en-GB"/>
        </a:p>
      </dgm:t>
    </dgm:pt>
    <dgm:pt modelId="{21F2B319-F897-4D2E-BD8D-A3FEC9B435E8}" type="pres">
      <dgm:prSet presAssocID="{F9C2ED81-BD1A-4794-9A0C-A5D26E64D61E}" presName="composite" presStyleCnt="0">
        <dgm:presLayoutVars>
          <dgm:chMax val="1"/>
          <dgm:dir/>
          <dgm:resizeHandles val="exact"/>
        </dgm:presLayoutVars>
      </dgm:prSet>
      <dgm:spPr/>
      <dgm:t>
        <a:bodyPr/>
        <a:lstStyle/>
        <a:p>
          <a:endParaRPr lang="en-GB"/>
        </a:p>
      </dgm:t>
    </dgm:pt>
    <dgm:pt modelId="{BD35E407-2A1E-4EFD-AAB5-B654F7303343}" type="pres">
      <dgm:prSet presAssocID="{6E02A0E6-2F71-47DC-8476-63C9A1F211C4}" presName="roof" presStyleLbl="dkBgShp" presStyleIdx="0" presStyleCnt="2" custScaleY="96444" custLinFactNeighborX="2929" custLinFactNeighborY="297"/>
      <dgm:spPr/>
      <dgm:t>
        <a:bodyPr/>
        <a:lstStyle/>
        <a:p>
          <a:endParaRPr lang="en-GB"/>
        </a:p>
      </dgm:t>
    </dgm:pt>
    <dgm:pt modelId="{415AA874-321A-43B6-88E7-F0C17CEC9FB3}" type="pres">
      <dgm:prSet presAssocID="{6E02A0E6-2F71-47DC-8476-63C9A1F211C4}" presName="pillars" presStyleCnt="0"/>
      <dgm:spPr/>
    </dgm:pt>
    <dgm:pt modelId="{677D01CF-5431-4774-8647-9587766E8A76}" type="pres">
      <dgm:prSet presAssocID="{6E02A0E6-2F71-47DC-8476-63C9A1F211C4}" presName="pillar1" presStyleLbl="node1" presStyleIdx="0" presStyleCnt="3" custLinFactNeighborX="-9523" custLinFactNeighborY="608">
        <dgm:presLayoutVars>
          <dgm:bulletEnabled val="1"/>
        </dgm:presLayoutVars>
      </dgm:prSet>
      <dgm:spPr/>
      <dgm:t>
        <a:bodyPr/>
        <a:lstStyle/>
        <a:p>
          <a:endParaRPr lang="en-GB"/>
        </a:p>
      </dgm:t>
    </dgm:pt>
    <dgm:pt modelId="{5080F367-0292-4539-B07B-FD75D1403E74}" type="pres">
      <dgm:prSet presAssocID="{E240842B-2BDB-49E6-93ED-82F766242AE3}" presName="pillarX" presStyleLbl="node1" presStyleIdx="1" presStyleCnt="3" custLinFactNeighborX="2345" custLinFactNeighborY="-847">
        <dgm:presLayoutVars>
          <dgm:bulletEnabled val="1"/>
        </dgm:presLayoutVars>
      </dgm:prSet>
      <dgm:spPr/>
      <dgm:t>
        <a:bodyPr/>
        <a:lstStyle/>
        <a:p>
          <a:endParaRPr lang="en-GB"/>
        </a:p>
      </dgm:t>
    </dgm:pt>
    <dgm:pt modelId="{045FB956-B5C0-4FEB-817A-1CF26FDDB21E}" type="pres">
      <dgm:prSet presAssocID="{D192F11B-8606-4DDE-83CB-72CCAA82104E}" presName="pillarX" presStyleLbl="node1" presStyleIdx="2" presStyleCnt="3">
        <dgm:presLayoutVars>
          <dgm:bulletEnabled val="1"/>
        </dgm:presLayoutVars>
      </dgm:prSet>
      <dgm:spPr/>
      <dgm:t>
        <a:bodyPr/>
        <a:lstStyle/>
        <a:p>
          <a:endParaRPr lang="en-GB"/>
        </a:p>
      </dgm:t>
    </dgm:pt>
    <dgm:pt modelId="{FC4C3EA0-1733-42B4-A62F-D224B25EB84A}" type="pres">
      <dgm:prSet presAssocID="{6E02A0E6-2F71-47DC-8476-63C9A1F211C4}" presName="base" presStyleLbl="dkBgShp" presStyleIdx="1" presStyleCnt="2"/>
      <dgm:spPr>
        <a:solidFill>
          <a:srgbClr val="3487AC"/>
        </a:solidFill>
      </dgm:spPr>
    </dgm:pt>
  </dgm:ptLst>
  <dgm:cxnLst>
    <dgm:cxn modelId="{59EF5359-BDBF-4E71-8A1C-5727A345A608}" type="presOf" srcId="{D192F11B-8606-4DDE-83CB-72CCAA82104E}" destId="{045FB956-B5C0-4FEB-817A-1CF26FDDB21E}" srcOrd="0" destOrd="0" presId="urn:microsoft.com/office/officeart/2005/8/layout/hList3"/>
    <dgm:cxn modelId="{A1483F1C-AB00-434B-817B-429E1B004F8C}" srcId="{6E02A0E6-2F71-47DC-8476-63C9A1F211C4}" destId="{55ED6D04-9472-4FAC-8E71-49817B7059A4}" srcOrd="0" destOrd="0" parTransId="{0E47B184-FBE9-4E8E-9527-254EC438E503}" sibTransId="{E28EC2F6-1A7D-4D1B-A48F-BD6B9C692D2B}"/>
    <dgm:cxn modelId="{730AD8C0-F964-4F35-A615-037EFE28990A}" type="presOf" srcId="{55ED6D04-9472-4FAC-8E71-49817B7059A4}" destId="{677D01CF-5431-4774-8647-9587766E8A76}" srcOrd="0" destOrd="0" presId="urn:microsoft.com/office/officeart/2005/8/layout/hList3"/>
    <dgm:cxn modelId="{59E0720E-7DE7-43BA-B0AD-8394AB69B077}" srcId="{F9C2ED81-BD1A-4794-9A0C-A5D26E64D61E}" destId="{6E02A0E6-2F71-47DC-8476-63C9A1F211C4}" srcOrd="0" destOrd="0" parTransId="{9EB254C5-446A-4F40-AC2C-4763EB1B612E}" sibTransId="{1BFA34E7-AAC8-411E-8C6D-B702EA0E8834}"/>
    <dgm:cxn modelId="{A8CDD892-F6E6-421F-852B-CEDEA793BF52}" srcId="{6E02A0E6-2F71-47DC-8476-63C9A1F211C4}" destId="{E240842B-2BDB-49E6-93ED-82F766242AE3}" srcOrd="1" destOrd="0" parTransId="{BD85A81C-1861-4F72-9B93-5C8AB79552BC}" sibTransId="{7A8E4EBF-8544-4360-B9E5-EDF7B20165B0}"/>
    <dgm:cxn modelId="{7453F98D-AA79-4C64-9308-27C2A114A0D5}" type="presOf" srcId="{E240842B-2BDB-49E6-93ED-82F766242AE3}" destId="{5080F367-0292-4539-B07B-FD75D1403E74}" srcOrd="0" destOrd="0" presId="urn:microsoft.com/office/officeart/2005/8/layout/hList3"/>
    <dgm:cxn modelId="{6E4867B8-02E2-481C-93CD-CA7FC59C48C9}" type="presOf" srcId="{F9C2ED81-BD1A-4794-9A0C-A5D26E64D61E}" destId="{21F2B319-F897-4D2E-BD8D-A3FEC9B435E8}" srcOrd="0" destOrd="0" presId="urn:microsoft.com/office/officeart/2005/8/layout/hList3"/>
    <dgm:cxn modelId="{1FE44F9A-1198-4FB1-82E5-B38C46F2D406}" srcId="{6E02A0E6-2F71-47DC-8476-63C9A1F211C4}" destId="{D192F11B-8606-4DDE-83CB-72CCAA82104E}" srcOrd="2" destOrd="0" parTransId="{00164D81-CF7F-4031-BC68-576C7158EB88}" sibTransId="{A8D51690-E03C-457E-9099-B70A1C18C49B}"/>
    <dgm:cxn modelId="{7341C234-88DA-4874-A4DD-3C20A770DDE6}" type="presOf" srcId="{6E02A0E6-2F71-47DC-8476-63C9A1F211C4}" destId="{BD35E407-2A1E-4EFD-AAB5-B654F7303343}" srcOrd="0" destOrd="0" presId="urn:microsoft.com/office/officeart/2005/8/layout/hList3"/>
    <dgm:cxn modelId="{87A4F9B3-B6E5-47A8-8749-894519682DD5}" type="presParOf" srcId="{21F2B319-F897-4D2E-BD8D-A3FEC9B435E8}" destId="{BD35E407-2A1E-4EFD-AAB5-B654F7303343}" srcOrd="0" destOrd="0" presId="urn:microsoft.com/office/officeart/2005/8/layout/hList3"/>
    <dgm:cxn modelId="{2C41A07D-3741-45A1-AD89-A02D4F78FA73}" type="presParOf" srcId="{21F2B319-F897-4D2E-BD8D-A3FEC9B435E8}" destId="{415AA874-321A-43B6-88E7-F0C17CEC9FB3}" srcOrd="1" destOrd="0" presId="urn:microsoft.com/office/officeart/2005/8/layout/hList3"/>
    <dgm:cxn modelId="{311A1F97-9FE9-4D78-A12E-DB84FD74AB0B}" type="presParOf" srcId="{415AA874-321A-43B6-88E7-F0C17CEC9FB3}" destId="{677D01CF-5431-4774-8647-9587766E8A76}" srcOrd="0" destOrd="0" presId="urn:microsoft.com/office/officeart/2005/8/layout/hList3"/>
    <dgm:cxn modelId="{4353582F-7C87-4A5C-ABCF-B5C2BA7AF56B}" type="presParOf" srcId="{415AA874-321A-43B6-88E7-F0C17CEC9FB3}" destId="{5080F367-0292-4539-B07B-FD75D1403E74}" srcOrd="1" destOrd="0" presId="urn:microsoft.com/office/officeart/2005/8/layout/hList3"/>
    <dgm:cxn modelId="{62600736-B1D7-4522-A772-E2CA685782B4}" type="presParOf" srcId="{415AA874-321A-43B6-88E7-F0C17CEC9FB3}" destId="{045FB956-B5C0-4FEB-817A-1CF26FDDB21E}" srcOrd="2" destOrd="0" presId="urn:microsoft.com/office/officeart/2005/8/layout/hList3"/>
    <dgm:cxn modelId="{DCF97F3E-AAE7-462E-BC34-E45B53A9D790}" type="presParOf" srcId="{21F2B319-F897-4D2E-BD8D-A3FEC9B435E8}" destId="{FC4C3EA0-1733-42B4-A62F-D224B25EB84A}" srcOrd="2" destOrd="0" presId="urn:microsoft.com/office/officeart/2005/8/layout/hLis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35E407-2A1E-4EFD-AAB5-B654F7303343}">
      <dsp:nvSpPr>
        <dsp:cNvPr id="0" name=""/>
        <dsp:cNvSpPr/>
      </dsp:nvSpPr>
      <dsp:spPr>
        <a:xfrm>
          <a:off x="0" y="12416"/>
          <a:ext cx="4777273" cy="1009667"/>
        </a:xfrm>
        <a:prstGeom prst="rect">
          <a:avLst/>
        </a:prstGeom>
        <a:solidFill>
          <a:srgbClr val="3487AC"/>
        </a:solidFill>
        <a:ln>
          <a:noFill/>
        </a:ln>
        <a:effectLst/>
      </dsp:spPr>
      <dsp:style>
        <a:lnRef idx="0">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en-GB" sz="2900" b="1" kern="1200" dirty="0"/>
            <a:t>Rapid transformation of work</a:t>
          </a:r>
        </a:p>
      </dsp:txBody>
      <dsp:txXfrm>
        <a:off x="0" y="12416"/>
        <a:ext cx="4777273" cy="1009667"/>
      </dsp:txXfrm>
    </dsp:sp>
    <dsp:sp modelId="{677D01CF-5431-4774-8647-9587766E8A76}">
      <dsp:nvSpPr>
        <dsp:cNvPr id="0" name=""/>
        <dsp:cNvSpPr/>
      </dsp:nvSpPr>
      <dsp:spPr>
        <a:xfrm>
          <a:off x="0" y="1050954"/>
          <a:ext cx="1590869" cy="2198478"/>
        </a:xfrm>
        <a:prstGeom prst="rect">
          <a:avLst/>
        </a:prstGeom>
        <a:solidFill>
          <a:srgbClr val="3487AC"/>
        </a:solidFill>
        <a:ln w="12700" cap="flat" cmpd="sng" algn="ctr">
          <a:solidFill>
            <a:schemeClr val="accent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GB" sz="1600" b="1" kern="1200" dirty="0"/>
            <a:t>Content</a:t>
          </a:r>
        </a:p>
        <a:p>
          <a:pPr lvl="0" algn="ctr" defTabSz="711200">
            <a:lnSpc>
              <a:spcPct val="90000"/>
            </a:lnSpc>
            <a:spcBef>
              <a:spcPct val="0"/>
            </a:spcBef>
            <a:spcAft>
              <a:spcPct val="35000"/>
            </a:spcAft>
          </a:pPr>
          <a:endParaRPr lang="en-GB" sz="1600" b="1" kern="1200" dirty="0"/>
        </a:p>
        <a:p>
          <a:pPr lvl="0" algn="ctr" defTabSz="711200">
            <a:lnSpc>
              <a:spcPct val="90000"/>
            </a:lnSpc>
            <a:spcBef>
              <a:spcPct val="0"/>
            </a:spcBef>
            <a:spcAft>
              <a:spcPct val="35000"/>
            </a:spcAft>
          </a:pPr>
          <a:r>
            <a:rPr lang="en-GB" sz="1600" kern="1200" dirty="0"/>
            <a:t>(occupation, job tasks, professions)</a:t>
          </a:r>
        </a:p>
        <a:p>
          <a:pPr lvl="0" algn="ctr" defTabSz="711200">
            <a:lnSpc>
              <a:spcPct val="90000"/>
            </a:lnSpc>
            <a:spcBef>
              <a:spcPct val="0"/>
            </a:spcBef>
            <a:spcAft>
              <a:spcPct val="35000"/>
            </a:spcAft>
          </a:pPr>
          <a:endParaRPr lang="en-GB" sz="1000" kern="1200" dirty="0"/>
        </a:p>
      </dsp:txBody>
      <dsp:txXfrm>
        <a:off x="0" y="1050954"/>
        <a:ext cx="1590869" cy="2198478"/>
      </dsp:txXfrm>
    </dsp:sp>
    <dsp:sp modelId="{5080F367-0292-4539-B07B-FD75D1403E74}">
      <dsp:nvSpPr>
        <dsp:cNvPr id="0" name=""/>
        <dsp:cNvSpPr/>
      </dsp:nvSpPr>
      <dsp:spPr>
        <a:xfrm>
          <a:off x="1630507" y="1018966"/>
          <a:ext cx="1590869" cy="2198478"/>
        </a:xfrm>
        <a:prstGeom prst="rect">
          <a:avLst/>
        </a:prstGeom>
        <a:solidFill>
          <a:srgbClr val="3487AC"/>
        </a:solidFill>
        <a:ln w="12700" cap="flat" cmpd="sng" algn="ctr">
          <a:solidFill>
            <a:schemeClr val="accent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GB" sz="1600" b="1" kern="1200" dirty="0"/>
            <a:t>Organization</a:t>
          </a:r>
        </a:p>
        <a:p>
          <a:pPr lvl="0" algn="ctr" defTabSz="711200">
            <a:lnSpc>
              <a:spcPct val="90000"/>
            </a:lnSpc>
            <a:spcBef>
              <a:spcPct val="0"/>
            </a:spcBef>
            <a:spcAft>
              <a:spcPct val="35000"/>
            </a:spcAft>
          </a:pPr>
          <a:endParaRPr lang="en-GB" sz="1600" b="1" kern="1200" dirty="0"/>
        </a:p>
        <a:p>
          <a:pPr lvl="0" algn="ctr" defTabSz="711200">
            <a:lnSpc>
              <a:spcPct val="90000"/>
            </a:lnSpc>
            <a:spcBef>
              <a:spcPct val="0"/>
            </a:spcBef>
            <a:spcAft>
              <a:spcPct val="35000"/>
            </a:spcAft>
          </a:pPr>
          <a:r>
            <a:rPr lang="en-GB" sz="1600" kern="1200" dirty="0"/>
            <a:t>(online platforms, algorithmic management, mobile)  </a:t>
          </a:r>
        </a:p>
      </dsp:txBody>
      <dsp:txXfrm>
        <a:off x="1630507" y="1018966"/>
        <a:ext cx="1590869" cy="2198478"/>
      </dsp:txXfrm>
    </dsp:sp>
    <dsp:sp modelId="{045FB956-B5C0-4FEB-817A-1CF26FDDB21E}">
      <dsp:nvSpPr>
        <dsp:cNvPr id="0" name=""/>
        <dsp:cNvSpPr/>
      </dsp:nvSpPr>
      <dsp:spPr>
        <a:xfrm>
          <a:off x="3184071" y="1037587"/>
          <a:ext cx="1590869" cy="2198478"/>
        </a:xfrm>
        <a:prstGeom prst="rect">
          <a:avLst/>
        </a:prstGeom>
        <a:solidFill>
          <a:srgbClr val="3487AC"/>
        </a:solidFill>
        <a:ln w="12700" cap="flat" cmpd="sng" algn="ctr">
          <a:solidFill>
            <a:schemeClr val="accent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endParaRPr lang="en-GB" sz="1400" b="1" kern="1200" dirty="0"/>
        </a:p>
        <a:p>
          <a:pPr lvl="0" algn="ctr" defTabSz="622300">
            <a:lnSpc>
              <a:spcPct val="90000"/>
            </a:lnSpc>
            <a:spcBef>
              <a:spcPct val="0"/>
            </a:spcBef>
            <a:spcAft>
              <a:spcPct val="35000"/>
            </a:spcAft>
          </a:pPr>
          <a:endParaRPr lang="en-GB" sz="1400" b="1" kern="1200" dirty="0"/>
        </a:p>
        <a:p>
          <a:pPr lvl="0" algn="ctr" defTabSz="622300">
            <a:lnSpc>
              <a:spcPct val="90000"/>
            </a:lnSpc>
            <a:spcBef>
              <a:spcPct val="0"/>
            </a:spcBef>
            <a:spcAft>
              <a:spcPct val="35000"/>
            </a:spcAft>
          </a:pPr>
          <a:r>
            <a:rPr lang="en-GB" sz="1400" b="1" kern="1200" dirty="0"/>
            <a:t>Qualifications and salaries</a:t>
          </a:r>
        </a:p>
        <a:p>
          <a:pPr lvl="0" algn="ctr" defTabSz="622300">
            <a:lnSpc>
              <a:spcPct val="90000"/>
            </a:lnSpc>
            <a:spcBef>
              <a:spcPct val="0"/>
            </a:spcBef>
            <a:spcAft>
              <a:spcPct val="35000"/>
            </a:spcAft>
          </a:pPr>
          <a:endParaRPr lang="en-GB" sz="1400" b="0" kern="1200" dirty="0"/>
        </a:p>
        <a:p>
          <a:pPr lvl="0" algn="ctr" defTabSz="622300">
            <a:lnSpc>
              <a:spcPct val="90000"/>
            </a:lnSpc>
            <a:spcBef>
              <a:spcPct val="0"/>
            </a:spcBef>
            <a:spcAft>
              <a:spcPct val="35000"/>
            </a:spcAft>
          </a:pPr>
          <a:r>
            <a:rPr lang="en-GB" sz="1400" b="0" kern="1200" dirty="0"/>
            <a:t>(expertise, abstract know., creativity,  polarisation in salaries)</a:t>
          </a:r>
        </a:p>
        <a:p>
          <a:pPr lvl="0" algn="ctr" defTabSz="622300">
            <a:lnSpc>
              <a:spcPct val="90000"/>
            </a:lnSpc>
            <a:spcBef>
              <a:spcPct val="0"/>
            </a:spcBef>
            <a:spcAft>
              <a:spcPct val="35000"/>
            </a:spcAft>
          </a:pPr>
          <a:endParaRPr lang="en-GB" sz="1000" b="1" kern="1200" dirty="0"/>
        </a:p>
        <a:p>
          <a:pPr lvl="0" algn="ctr" defTabSz="622300">
            <a:lnSpc>
              <a:spcPct val="90000"/>
            </a:lnSpc>
            <a:spcBef>
              <a:spcPct val="0"/>
            </a:spcBef>
            <a:spcAft>
              <a:spcPct val="35000"/>
            </a:spcAft>
          </a:pPr>
          <a:endParaRPr lang="en-GB" sz="1000" b="1" kern="1200" dirty="0"/>
        </a:p>
        <a:p>
          <a:pPr lvl="0" algn="ctr" defTabSz="622300">
            <a:lnSpc>
              <a:spcPct val="90000"/>
            </a:lnSpc>
            <a:spcBef>
              <a:spcPct val="0"/>
            </a:spcBef>
            <a:spcAft>
              <a:spcPct val="35000"/>
            </a:spcAft>
          </a:pPr>
          <a:endParaRPr lang="en-GB" sz="1000" b="1" kern="1200" dirty="0"/>
        </a:p>
        <a:p>
          <a:pPr lvl="0" algn="ctr" defTabSz="622300">
            <a:lnSpc>
              <a:spcPct val="90000"/>
            </a:lnSpc>
            <a:spcBef>
              <a:spcPct val="0"/>
            </a:spcBef>
            <a:spcAft>
              <a:spcPct val="35000"/>
            </a:spcAft>
          </a:pPr>
          <a:r>
            <a:rPr lang="en-GB" sz="1000" b="1" kern="1200" dirty="0"/>
            <a:t> </a:t>
          </a:r>
        </a:p>
      </dsp:txBody>
      <dsp:txXfrm>
        <a:off x="3184071" y="1037587"/>
        <a:ext cx="1590869" cy="2198478"/>
      </dsp:txXfrm>
    </dsp:sp>
    <dsp:sp modelId="{FC4C3EA0-1733-42B4-A62F-D224B25EB84A}">
      <dsp:nvSpPr>
        <dsp:cNvPr id="0" name=""/>
        <dsp:cNvSpPr/>
      </dsp:nvSpPr>
      <dsp:spPr>
        <a:xfrm>
          <a:off x="0" y="3236066"/>
          <a:ext cx="4777273" cy="244275"/>
        </a:xfrm>
        <a:prstGeom prst="rect">
          <a:avLst/>
        </a:prstGeom>
        <a:solidFill>
          <a:srgbClr val="3487AC"/>
        </a:solidFill>
        <a:ln>
          <a:noFill/>
        </a:ln>
        <a:effectLst/>
      </dsp:spPr>
      <dsp:style>
        <a:lnRef idx="0">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2052FE3-ECF3-45B0-A785-00AF581683C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 xmlns:a16="http://schemas.microsoft.com/office/drawing/2014/main" id="{27903A03-8F3E-4091-9DCC-029F67358BA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6" name="Slide Number Placeholder 5">
            <a:extLst>
              <a:ext uri="{FF2B5EF4-FFF2-40B4-BE49-F238E27FC236}">
                <a16:creationId xmlns="" xmlns:a16="http://schemas.microsoft.com/office/drawing/2014/main" id="{4FB97FEA-09FF-4AD7-BB1B-29F0B055C795}"/>
              </a:ext>
            </a:extLst>
          </p:cNvPr>
          <p:cNvSpPr>
            <a:spLocks noGrp="1"/>
          </p:cNvSpPr>
          <p:nvPr>
            <p:ph type="sldNum" sz="quarter" idx="12"/>
          </p:nvPr>
        </p:nvSpPr>
        <p:spPr/>
        <p:txBody>
          <a:bodyPr/>
          <a:lstStyle/>
          <a:p>
            <a:fld id="{E15ABFAA-87C4-463A-9C36-1C8E13A18C66}" type="slidenum">
              <a:rPr lang="en-US" smtClean="0"/>
              <a:t>‹#›</a:t>
            </a:fld>
            <a:endParaRPr lang="en-US"/>
          </a:p>
        </p:txBody>
      </p:sp>
    </p:spTree>
    <p:extLst>
      <p:ext uri="{BB962C8B-B14F-4D97-AF65-F5344CB8AC3E}">
        <p14:creationId xmlns:p14="http://schemas.microsoft.com/office/powerpoint/2010/main" val="32344157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B4C22A4-9CC7-4D92-A312-81FBF030EFF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 xmlns:a16="http://schemas.microsoft.com/office/drawing/2014/main" id="{6E5D9941-E73A-49D4-8D23-147D00B2BF5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 xmlns:a16="http://schemas.microsoft.com/office/drawing/2014/main" id="{2D378241-E3F2-4730-8117-085EA8CB8560}"/>
              </a:ext>
            </a:extLst>
          </p:cNvPr>
          <p:cNvSpPr>
            <a:spLocks noGrp="1"/>
          </p:cNvSpPr>
          <p:nvPr>
            <p:ph type="sldNum" sz="quarter" idx="12"/>
          </p:nvPr>
        </p:nvSpPr>
        <p:spPr/>
        <p:txBody>
          <a:bodyPr/>
          <a:lstStyle/>
          <a:p>
            <a:fld id="{E15ABFAA-87C4-463A-9C36-1C8E13A18C66}" type="slidenum">
              <a:rPr lang="en-US" smtClean="0"/>
              <a:t>‹#›</a:t>
            </a:fld>
            <a:endParaRPr lang="en-US"/>
          </a:p>
        </p:txBody>
      </p:sp>
    </p:spTree>
    <p:extLst>
      <p:ext uri="{BB962C8B-B14F-4D97-AF65-F5344CB8AC3E}">
        <p14:creationId xmlns:p14="http://schemas.microsoft.com/office/powerpoint/2010/main" val="33309576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1F963B1A-1C2B-4BFF-8C37-D278B3E4F8E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 xmlns:a16="http://schemas.microsoft.com/office/drawing/2014/main" id="{66B25850-335C-4B84-9C1D-8D46EC88E08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 xmlns:a16="http://schemas.microsoft.com/office/drawing/2014/main" id="{5BE6E045-84C5-423C-B158-AC667D1A4C31}"/>
              </a:ext>
            </a:extLst>
          </p:cNvPr>
          <p:cNvSpPr>
            <a:spLocks noGrp="1"/>
          </p:cNvSpPr>
          <p:nvPr>
            <p:ph type="sldNum" sz="quarter" idx="12"/>
          </p:nvPr>
        </p:nvSpPr>
        <p:spPr/>
        <p:txBody>
          <a:bodyPr/>
          <a:lstStyle/>
          <a:p>
            <a:fld id="{E15ABFAA-87C4-463A-9C36-1C8E13A18C66}" type="slidenum">
              <a:rPr lang="en-US" smtClean="0"/>
              <a:t>‹#›</a:t>
            </a:fld>
            <a:endParaRPr lang="en-US"/>
          </a:p>
        </p:txBody>
      </p:sp>
    </p:spTree>
    <p:extLst>
      <p:ext uri="{BB962C8B-B14F-4D97-AF65-F5344CB8AC3E}">
        <p14:creationId xmlns:p14="http://schemas.microsoft.com/office/powerpoint/2010/main" val="7865321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D596DF1-1381-4C54-B76D-5A6162966D9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247F32CF-BBE1-4C1E-AF25-5FC4A3146D7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 xmlns:a16="http://schemas.microsoft.com/office/drawing/2014/main" id="{6455F8E6-96BB-42F3-AFB6-6B01DA6338B2}"/>
              </a:ext>
            </a:extLst>
          </p:cNvPr>
          <p:cNvSpPr>
            <a:spLocks noGrp="1"/>
          </p:cNvSpPr>
          <p:nvPr>
            <p:ph type="sldNum" sz="quarter" idx="10"/>
          </p:nvPr>
        </p:nvSpPr>
        <p:spPr/>
        <p:txBody>
          <a:bodyPr/>
          <a:lstStyle/>
          <a:p>
            <a:fld id="{E15ABFAA-87C4-463A-9C36-1C8E13A18C66}" type="slidenum">
              <a:rPr lang="en-US" smtClean="0"/>
              <a:t>‹#›</a:t>
            </a:fld>
            <a:endParaRPr lang="en-US"/>
          </a:p>
        </p:txBody>
      </p:sp>
    </p:spTree>
    <p:extLst>
      <p:ext uri="{BB962C8B-B14F-4D97-AF65-F5344CB8AC3E}">
        <p14:creationId xmlns:p14="http://schemas.microsoft.com/office/powerpoint/2010/main" val="2769481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7B556CE-B8A1-496B-89E1-E0EDDB5B5DD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 xmlns:a16="http://schemas.microsoft.com/office/drawing/2014/main" id="{AC773EB5-3E66-4FF8-92FA-F79DF631424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Slide Number Placeholder 6">
            <a:extLst>
              <a:ext uri="{FF2B5EF4-FFF2-40B4-BE49-F238E27FC236}">
                <a16:creationId xmlns="" xmlns:a16="http://schemas.microsoft.com/office/drawing/2014/main" id="{0D0C9CA6-F262-4A92-9AAC-21C761894381}"/>
              </a:ext>
            </a:extLst>
          </p:cNvPr>
          <p:cNvSpPr>
            <a:spLocks noGrp="1"/>
          </p:cNvSpPr>
          <p:nvPr>
            <p:ph type="sldNum" sz="quarter" idx="10"/>
          </p:nvPr>
        </p:nvSpPr>
        <p:spPr/>
        <p:txBody>
          <a:bodyPr/>
          <a:lstStyle/>
          <a:p>
            <a:fld id="{E15ABFAA-87C4-463A-9C36-1C8E13A18C66}" type="slidenum">
              <a:rPr lang="en-US" smtClean="0"/>
              <a:t>‹#›</a:t>
            </a:fld>
            <a:endParaRPr lang="en-US"/>
          </a:p>
        </p:txBody>
      </p:sp>
    </p:spTree>
    <p:extLst>
      <p:ext uri="{BB962C8B-B14F-4D97-AF65-F5344CB8AC3E}">
        <p14:creationId xmlns:p14="http://schemas.microsoft.com/office/powerpoint/2010/main" val="28697865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F0E77DF-8D5B-47AF-8B3E-2CB36387C88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31D12633-B323-462C-9F46-6D68C58E06D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 xmlns:a16="http://schemas.microsoft.com/office/drawing/2014/main" id="{3CC523E5-11BC-4684-9119-9A4C9621760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7">
            <a:extLst>
              <a:ext uri="{FF2B5EF4-FFF2-40B4-BE49-F238E27FC236}">
                <a16:creationId xmlns="" xmlns:a16="http://schemas.microsoft.com/office/drawing/2014/main" id="{BF956116-D6D3-4C71-A03D-471A17C3036B}"/>
              </a:ext>
            </a:extLst>
          </p:cNvPr>
          <p:cNvSpPr>
            <a:spLocks noGrp="1"/>
          </p:cNvSpPr>
          <p:nvPr>
            <p:ph type="sldNum" sz="quarter" idx="10"/>
          </p:nvPr>
        </p:nvSpPr>
        <p:spPr/>
        <p:txBody>
          <a:bodyPr/>
          <a:lstStyle/>
          <a:p>
            <a:fld id="{E15ABFAA-87C4-463A-9C36-1C8E13A18C66}" type="slidenum">
              <a:rPr lang="en-US" smtClean="0"/>
              <a:t>‹#›</a:t>
            </a:fld>
            <a:endParaRPr lang="en-US"/>
          </a:p>
        </p:txBody>
      </p:sp>
    </p:spTree>
    <p:extLst>
      <p:ext uri="{BB962C8B-B14F-4D97-AF65-F5344CB8AC3E}">
        <p14:creationId xmlns:p14="http://schemas.microsoft.com/office/powerpoint/2010/main" val="11875280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B107505-895F-4834-AEE1-D00BE6ED887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 xmlns:a16="http://schemas.microsoft.com/office/drawing/2014/main" id="{BD07C7DE-58C5-4837-88D8-561885C577D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10CFFE3C-5E99-4DBE-BFE4-ED3D95E3FE5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 xmlns:a16="http://schemas.microsoft.com/office/drawing/2014/main" id="{06A7F569-5235-4C7C-A8A0-F82EB438C1B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5FAB14C0-4184-4D51-AA95-2BFC8302190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Slide Number Placeholder 12">
            <a:extLst>
              <a:ext uri="{FF2B5EF4-FFF2-40B4-BE49-F238E27FC236}">
                <a16:creationId xmlns="" xmlns:a16="http://schemas.microsoft.com/office/drawing/2014/main" id="{0FBE6A52-30CF-413D-A652-D96F2C2C2DDB}"/>
              </a:ext>
            </a:extLst>
          </p:cNvPr>
          <p:cNvSpPr>
            <a:spLocks noGrp="1"/>
          </p:cNvSpPr>
          <p:nvPr>
            <p:ph type="sldNum" sz="quarter" idx="10"/>
          </p:nvPr>
        </p:nvSpPr>
        <p:spPr/>
        <p:txBody>
          <a:bodyPr/>
          <a:lstStyle/>
          <a:p>
            <a:fld id="{E15ABFAA-87C4-463A-9C36-1C8E13A18C66}" type="slidenum">
              <a:rPr lang="en-US" smtClean="0"/>
              <a:t>‹#›</a:t>
            </a:fld>
            <a:endParaRPr lang="en-US"/>
          </a:p>
        </p:txBody>
      </p:sp>
    </p:spTree>
    <p:extLst>
      <p:ext uri="{BB962C8B-B14F-4D97-AF65-F5344CB8AC3E}">
        <p14:creationId xmlns:p14="http://schemas.microsoft.com/office/powerpoint/2010/main" val="42656245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DADBE68-ADFA-4A4E-9D4D-9C14E67C5D76}"/>
              </a:ext>
            </a:extLst>
          </p:cNvPr>
          <p:cNvSpPr>
            <a:spLocks noGrp="1"/>
          </p:cNvSpPr>
          <p:nvPr>
            <p:ph type="title"/>
          </p:nvPr>
        </p:nvSpPr>
        <p:spPr/>
        <p:txBody>
          <a:bodyPr/>
          <a:lstStyle/>
          <a:p>
            <a:r>
              <a:rPr lang="en-US"/>
              <a:t>Click to edit Master title style</a:t>
            </a:r>
          </a:p>
        </p:txBody>
      </p:sp>
      <p:sp>
        <p:nvSpPr>
          <p:cNvPr id="6" name="Slide Number Placeholder 5">
            <a:extLst>
              <a:ext uri="{FF2B5EF4-FFF2-40B4-BE49-F238E27FC236}">
                <a16:creationId xmlns="" xmlns:a16="http://schemas.microsoft.com/office/drawing/2014/main" id="{F8E039BF-C171-46D5-9274-8E072238FB57}"/>
              </a:ext>
            </a:extLst>
          </p:cNvPr>
          <p:cNvSpPr>
            <a:spLocks noGrp="1"/>
          </p:cNvSpPr>
          <p:nvPr>
            <p:ph type="sldNum" sz="quarter" idx="10"/>
          </p:nvPr>
        </p:nvSpPr>
        <p:spPr/>
        <p:txBody>
          <a:bodyPr/>
          <a:lstStyle/>
          <a:p>
            <a:fld id="{E15ABFAA-87C4-463A-9C36-1C8E13A18C66}" type="slidenum">
              <a:rPr lang="en-US" smtClean="0"/>
              <a:t>‹#›</a:t>
            </a:fld>
            <a:endParaRPr lang="en-US"/>
          </a:p>
        </p:txBody>
      </p:sp>
    </p:spTree>
    <p:extLst>
      <p:ext uri="{BB962C8B-B14F-4D97-AF65-F5344CB8AC3E}">
        <p14:creationId xmlns:p14="http://schemas.microsoft.com/office/powerpoint/2010/main" val="16447335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 xmlns:a16="http://schemas.microsoft.com/office/drawing/2014/main" id="{AE1AF975-6DDE-4A7A-B76F-666F052CAEC7}"/>
              </a:ext>
            </a:extLst>
          </p:cNvPr>
          <p:cNvSpPr>
            <a:spLocks noGrp="1"/>
          </p:cNvSpPr>
          <p:nvPr>
            <p:ph type="sldNum" sz="quarter" idx="12"/>
          </p:nvPr>
        </p:nvSpPr>
        <p:spPr/>
        <p:txBody>
          <a:bodyPr/>
          <a:lstStyle/>
          <a:p>
            <a:fld id="{E15ABFAA-87C4-463A-9C36-1C8E13A18C66}" type="slidenum">
              <a:rPr lang="en-US" smtClean="0"/>
              <a:t>‹#›</a:t>
            </a:fld>
            <a:endParaRPr lang="en-US"/>
          </a:p>
        </p:txBody>
      </p:sp>
    </p:spTree>
    <p:extLst>
      <p:ext uri="{BB962C8B-B14F-4D97-AF65-F5344CB8AC3E}">
        <p14:creationId xmlns:p14="http://schemas.microsoft.com/office/powerpoint/2010/main" val="40684704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08D692E-D966-490A-A4D0-A2F44BCEC34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 xmlns:a16="http://schemas.microsoft.com/office/drawing/2014/main" id="{B2EECC74-C971-4ADD-9933-D8BFA2C7CD0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 xmlns:a16="http://schemas.microsoft.com/office/drawing/2014/main" id="{04BEDE63-B8FF-4A81-B6EE-58700C96E8A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 xmlns:a16="http://schemas.microsoft.com/office/drawing/2014/main" id="{7DA4AB7F-F4DA-4CAD-AE8A-60172CBE5E7C}"/>
              </a:ext>
            </a:extLst>
          </p:cNvPr>
          <p:cNvSpPr>
            <a:spLocks noGrp="1"/>
          </p:cNvSpPr>
          <p:nvPr>
            <p:ph type="sldNum" sz="quarter" idx="12"/>
          </p:nvPr>
        </p:nvSpPr>
        <p:spPr/>
        <p:txBody>
          <a:bodyPr/>
          <a:lstStyle/>
          <a:p>
            <a:fld id="{E15ABFAA-87C4-463A-9C36-1C8E13A18C66}" type="slidenum">
              <a:rPr lang="en-US" smtClean="0"/>
              <a:t>‹#›</a:t>
            </a:fld>
            <a:endParaRPr lang="en-US"/>
          </a:p>
        </p:txBody>
      </p:sp>
    </p:spTree>
    <p:extLst>
      <p:ext uri="{BB962C8B-B14F-4D97-AF65-F5344CB8AC3E}">
        <p14:creationId xmlns:p14="http://schemas.microsoft.com/office/powerpoint/2010/main" val="3278755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8FB97C4-E2B6-4ECC-81CE-09B4DAFD47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 xmlns:a16="http://schemas.microsoft.com/office/drawing/2014/main" id="{7995CE70-64AD-4EB0-A69B-516104F19F2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 xmlns:a16="http://schemas.microsoft.com/office/drawing/2014/main" id="{E178C357-7334-4827-AB58-C694F212C08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 xmlns:a16="http://schemas.microsoft.com/office/drawing/2014/main" id="{5F43BA4C-83AB-4551-BE78-B64CD591DE34}"/>
              </a:ext>
            </a:extLst>
          </p:cNvPr>
          <p:cNvSpPr>
            <a:spLocks noGrp="1"/>
          </p:cNvSpPr>
          <p:nvPr>
            <p:ph type="sldNum" sz="quarter" idx="12"/>
          </p:nvPr>
        </p:nvSpPr>
        <p:spPr/>
        <p:txBody>
          <a:bodyPr/>
          <a:lstStyle/>
          <a:p>
            <a:fld id="{E15ABFAA-87C4-463A-9C36-1C8E13A18C66}" type="slidenum">
              <a:rPr lang="en-US" smtClean="0"/>
              <a:t>‹#›</a:t>
            </a:fld>
            <a:endParaRPr lang="en-US"/>
          </a:p>
        </p:txBody>
      </p:sp>
    </p:spTree>
    <p:extLst>
      <p:ext uri="{BB962C8B-B14F-4D97-AF65-F5344CB8AC3E}">
        <p14:creationId xmlns:p14="http://schemas.microsoft.com/office/powerpoint/2010/main" val="15358598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CA947DE7-14EE-42C7-8060-AC2430F0853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 xmlns:a16="http://schemas.microsoft.com/office/drawing/2014/main" id="{45E36471-6A29-44A6-B2F7-7CC6A7F9CFD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 xmlns:a16="http://schemas.microsoft.com/office/drawing/2014/main" id="{FEF4D1E5-637B-4759-A10D-3B5E064EE0E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5ABFAA-87C4-463A-9C36-1C8E13A18C66}" type="slidenum">
              <a:rPr lang="en-US" smtClean="0"/>
              <a:t>‹#›</a:t>
            </a:fld>
            <a:endParaRPr lang="en-US"/>
          </a:p>
        </p:txBody>
      </p:sp>
      <p:pic>
        <p:nvPicPr>
          <p:cNvPr id="11" name="Picture 10">
            <a:extLst>
              <a:ext uri="{FF2B5EF4-FFF2-40B4-BE49-F238E27FC236}">
                <a16:creationId xmlns="" xmlns:a16="http://schemas.microsoft.com/office/drawing/2014/main" id="{F18444BA-EB14-4F0E-B96A-214356D18CB4}"/>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457200" y="6264524"/>
            <a:ext cx="2463665" cy="548640"/>
          </a:xfrm>
          <a:prstGeom prst="rect">
            <a:avLst/>
          </a:prstGeom>
        </p:spPr>
      </p:pic>
    </p:spTree>
    <p:extLst>
      <p:ext uri="{BB962C8B-B14F-4D97-AF65-F5344CB8AC3E}">
        <p14:creationId xmlns:p14="http://schemas.microsoft.com/office/powerpoint/2010/main" val="22204475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hyperlink" Target="https://www.politico.eu/article/italy-demands-733-million-euros-in-fines-from-food-delivery-platforms/" TargetMode="External"/><Relationship Id="rId2" Type="http://schemas.openxmlformats.org/officeDocument/2006/relationships/hyperlink" Target="https://www.nytimes.com/2021/03/16/technology/uber-uk-drivers-worker-status.html" TargetMode="Externa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hyperlink" Target="mailto:mdabic@net.efzg.hr" TargetMode="External"/><Relationship Id="rId2" Type="http://schemas.openxmlformats.org/officeDocument/2006/relationships/hyperlink" Target="mailto:jadranka.svarc@pilar.hr" TargetMode="External"/><Relationship Id="rId1" Type="http://schemas.openxmlformats.org/officeDocument/2006/relationships/slideLayout" Target="../slideLayouts/slideLayout2.xml"/><Relationship Id="rId4" Type="http://schemas.openxmlformats.org/officeDocument/2006/relationships/hyperlink" Target="mailto:marina.dabic@ntu.ac.uk"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emf"/><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9116" y="604006"/>
            <a:ext cx="11135497" cy="4353888"/>
          </a:xfrm>
        </p:spPr>
        <p:txBody>
          <a:bodyPr>
            <a:normAutofit fontScale="90000"/>
          </a:bodyPr>
          <a:lstStyle/>
          <a:p>
            <a:r>
              <a:rPr lang="hr-HR" dirty="0"/>
              <a:t/>
            </a:r>
            <a:br>
              <a:rPr lang="hr-HR" dirty="0"/>
            </a:br>
            <a:r>
              <a:rPr lang="hr-HR" dirty="0"/>
              <a:t/>
            </a:r>
            <a:br>
              <a:rPr lang="hr-HR" dirty="0"/>
            </a:br>
            <a:r>
              <a:rPr lang="hr-HR" dirty="0"/>
              <a:t/>
            </a:r>
            <a:br>
              <a:rPr lang="hr-HR" dirty="0"/>
            </a:br>
            <a:r>
              <a:rPr lang="hr-HR" dirty="0"/>
              <a:t/>
            </a:r>
            <a:br>
              <a:rPr lang="hr-HR" dirty="0"/>
            </a:br>
            <a:r>
              <a:rPr lang="en-US" dirty="0"/>
              <a:t>The </a:t>
            </a:r>
            <a:r>
              <a:rPr lang="en-US" dirty="0" err="1"/>
              <a:t>digitalisation</a:t>
            </a:r>
            <a:r>
              <a:rPr lang="en-US" dirty="0"/>
              <a:t> of work: Which way forward?</a:t>
            </a:r>
            <a:r>
              <a:rPr lang="hr-HR" dirty="0"/>
              <a:t/>
            </a:r>
            <a:br>
              <a:rPr lang="hr-HR" dirty="0"/>
            </a:br>
            <a:r>
              <a:rPr lang="hr-HR" sz="4900" dirty="0"/>
              <a:t/>
            </a:r>
            <a:br>
              <a:rPr lang="hr-HR" sz="4900" dirty="0"/>
            </a:br>
            <a:r>
              <a:rPr lang="hr-HR" sz="4400" dirty="0"/>
              <a:t>Jadranka Švarc, </a:t>
            </a:r>
            <a:r>
              <a:rPr lang="hr-HR" sz="4400" dirty="0" err="1"/>
              <a:t>Ph.D</a:t>
            </a:r>
            <a:r>
              <a:rPr lang="hr-HR" sz="4400" dirty="0"/>
              <a:t>.</a:t>
            </a:r>
            <a:br>
              <a:rPr lang="hr-HR" sz="4400" dirty="0"/>
            </a:br>
            <a:r>
              <a:rPr lang="hr-HR" sz="4400" dirty="0"/>
              <a:t> </a:t>
            </a:r>
            <a:r>
              <a:rPr lang="hr-HR" sz="4400" dirty="0" err="1"/>
              <a:t>Professor</a:t>
            </a:r>
            <a:r>
              <a:rPr lang="hr-HR" sz="4400" dirty="0"/>
              <a:t> Marina Dabić , </a:t>
            </a:r>
            <a:r>
              <a:rPr lang="hr-HR" sz="4400" dirty="0" err="1"/>
              <a:t>Ph.D</a:t>
            </a:r>
            <a:r>
              <a:rPr lang="hr-HR" sz="4400" dirty="0"/>
              <a:t>.</a:t>
            </a:r>
            <a:r>
              <a:rPr lang="en-US" sz="4400" dirty="0"/>
              <a:t/>
            </a:r>
            <a:br>
              <a:rPr lang="en-US" sz="4400" dirty="0"/>
            </a:br>
            <a:endParaRPr lang="en-GB" sz="4400" dirty="0"/>
          </a:p>
        </p:txBody>
      </p:sp>
      <p:sp>
        <p:nvSpPr>
          <p:cNvPr id="5" name="Podnaslov 4">
            <a:extLst>
              <a:ext uri="{FF2B5EF4-FFF2-40B4-BE49-F238E27FC236}">
                <a16:creationId xmlns="" xmlns:a16="http://schemas.microsoft.com/office/drawing/2014/main" id="{8FA0FCF6-8430-4588-9A16-6AB7578FAAF0}"/>
              </a:ext>
            </a:extLst>
          </p:cNvPr>
          <p:cNvSpPr>
            <a:spLocks noGrp="1"/>
          </p:cNvSpPr>
          <p:nvPr>
            <p:ph type="subTitle" idx="1"/>
          </p:nvPr>
        </p:nvSpPr>
        <p:spPr>
          <a:xfrm>
            <a:off x="1585519" y="4957893"/>
            <a:ext cx="9082481" cy="385893"/>
          </a:xfrm>
        </p:spPr>
        <p:txBody>
          <a:bodyPr>
            <a:normAutofit fontScale="92500" lnSpcReduction="10000"/>
          </a:bodyPr>
          <a:lstStyle/>
          <a:p>
            <a:r>
              <a:rPr lang="en-GB" dirty="0" smtClean="0"/>
              <a:t>Dubrovnik, </a:t>
            </a:r>
            <a:r>
              <a:rPr lang="hr-HR" dirty="0" smtClean="0"/>
              <a:t>May </a:t>
            </a:r>
            <a:r>
              <a:rPr lang="hr-HR" dirty="0"/>
              <a:t>17-20th 2021</a:t>
            </a:r>
          </a:p>
        </p:txBody>
      </p:sp>
    </p:spTree>
    <p:extLst>
      <p:ext uri="{BB962C8B-B14F-4D97-AF65-F5344CB8AC3E}">
        <p14:creationId xmlns:p14="http://schemas.microsoft.com/office/powerpoint/2010/main" val="21330731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91256" y="624110"/>
            <a:ext cx="9213356" cy="1280890"/>
          </a:xfrm>
        </p:spPr>
        <p:txBody>
          <a:bodyPr/>
          <a:lstStyle/>
          <a:p>
            <a:r>
              <a:rPr lang="en-US" i="1" dirty="0"/>
              <a:t>3. </a:t>
            </a:r>
            <a:r>
              <a:rPr lang="en-US" i="1" dirty="0" err="1"/>
              <a:t>Polarisation</a:t>
            </a:r>
            <a:r>
              <a:rPr lang="en-US" i="1" dirty="0"/>
              <a:t> of work</a:t>
            </a:r>
            <a:endParaRPr lang="en-GB" i="1" dirty="0"/>
          </a:p>
        </p:txBody>
      </p:sp>
      <p:sp>
        <p:nvSpPr>
          <p:cNvPr id="4" name="TextBox 3"/>
          <p:cNvSpPr txBox="1"/>
          <p:nvPr/>
        </p:nvSpPr>
        <p:spPr>
          <a:xfrm>
            <a:off x="1757936" y="1566371"/>
            <a:ext cx="10054185" cy="738664"/>
          </a:xfrm>
          <a:prstGeom prst="rect">
            <a:avLst/>
          </a:prstGeom>
          <a:solidFill>
            <a:schemeClr val="tx2">
              <a:lumMod val="40000"/>
              <a:lumOff val="60000"/>
            </a:schemeClr>
          </a:solidFill>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US" sz="1400" dirty="0" err="1"/>
              <a:t>Digitalisation</a:t>
            </a:r>
            <a:r>
              <a:rPr lang="en-US" sz="1400" dirty="0"/>
              <a:t> </a:t>
            </a:r>
            <a:r>
              <a:rPr lang="en-US" sz="1400" dirty="0" err="1"/>
              <a:t>favours</a:t>
            </a:r>
            <a:r>
              <a:rPr lang="en-US" sz="1400" dirty="0"/>
              <a:t> higher levels of knowledge and analytical thinking, problem-solving capabilities, and abstract jobs, such as managerial, professional, and technical occupations, which are highly educated and well paid leading to </a:t>
            </a:r>
            <a:r>
              <a:rPr lang="en-US" sz="1400" dirty="0" err="1"/>
              <a:t>polarisation</a:t>
            </a:r>
            <a:r>
              <a:rPr lang="en-US" sz="1400" dirty="0"/>
              <a:t> between “lousy and lovely jobs” </a:t>
            </a:r>
            <a:endParaRPr lang="en-GB" sz="1400" dirty="0"/>
          </a:p>
        </p:txBody>
      </p:sp>
      <p:sp>
        <p:nvSpPr>
          <p:cNvPr id="5" name="TextBox 4"/>
          <p:cNvSpPr txBox="1"/>
          <p:nvPr/>
        </p:nvSpPr>
        <p:spPr>
          <a:xfrm>
            <a:off x="1757935" y="4844660"/>
            <a:ext cx="10054185" cy="1384995"/>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marL="285750" indent="-285750">
              <a:buFont typeface="Arial" panose="020B0604020202020204" pitchFamily="34" charset="0"/>
              <a:buChar char="•"/>
            </a:pPr>
            <a:r>
              <a:rPr lang="en-US" sz="1400" dirty="0" err="1"/>
              <a:t>Digitalisation</a:t>
            </a:r>
            <a:r>
              <a:rPr lang="en-US" sz="1400" dirty="0"/>
              <a:t> boosts competition between companies and workers and raises the level of education and wages, as has been the case with the introduction of every new technology across the last 30 years or so.</a:t>
            </a:r>
          </a:p>
          <a:p>
            <a:pPr marL="285750" indent="-285750">
              <a:buFont typeface="Arial" panose="020B0604020202020204" pitchFamily="34" charset="0"/>
              <a:buChar char="•"/>
            </a:pPr>
            <a:r>
              <a:rPr lang="en-US" sz="1400" dirty="0"/>
              <a:t>Disappearance of alienated, monotonous, and repetitive work and the rise of creative work;</a:t>
            </a:r>
          </a:p>
          <a:p>
            <a:pPr marL="285750" indent="-285750">
              <a:buFont typeface="Arial" panose="020B0604020202020204" pitchFamily="34" charset="0"/>
              <a:buChar char="•"/>
            </a:pPr>
            <a:r>
              <a:rPr lang="en-US" sz="1400" dirty="0"/>
              <a:t>Emergence of new mid-level jobs related to ICT, such as developers, coders, computer scientists, or logistic specialists (vs vanishing of middle class). </a:t>
            </a:r>
            <a:endParaRPr lang="en-GB" sz="1400" dirty="0"/>
          </a:p>
          <a:p>
            <a:pPr marL="285750" indent="-285750">
              <a:buFont typeface="Arial" panose="020B0604020202020204" pitchFamily="34" charset="0"/>
              <a:buChar char="•"/>
            </a:pPr>
            <a:endParaRPr lang="en-GB" sz="1400" dirty="0"/>
          </a:p>
        </p:txBody>
      </p:sp>
      <p:sp>
        <p:nvSpPr>
          <p:cNvPr id="6" name="TextBox 5"/>
          <p:cNvSpPr txBox="1"/>
          <p:nvPr/>
        </p:nvSpPr>
        <p:spPr>
          <a:xfrm>
            <a:off x="1296269" y="2568703"/>
            <a:ext cx="461665" cy="1192869"/>
          </a:xfrm>
          <a:prstGeom prst="rect">
            <a:avLst/>
          </a:prstGeom>
          <a:noFill/>
        </p:spPr>
        <p:txBody>
          <a:bodyPr vert="vert270" wrap="square" rtlCol="0">
            <a:spAutoFit/>
          </a:bodyPr>
          <a:lstStyle/>
          <a:p>
            <a:r>
              <a:rPr lang="en-GB" b="1" dirty="0" err="1"/>
              <a:t>Pesimist</a:t>
            </a:r>
            <a:endParaRPr lang="en-GB" b="1" dirty="0"/>
          </a:p>
        </p:txBody>
      </p:sp>
      <p:sp>
        <p:nvSpPr>
          <p:cNvPr id="7" name="TextBox 6"/>
          <p:cNvSpPr txBox="1"/>
          <p:nvPr/>
        </p:nvSpPr>
        <p:spPr>
          <a:xfrm>
            <a:off x="1296269" y="4844660"/>
            <a:ext cx="461665" cy="1192869"/>
          </a:xfrm>
          <a:prstGeom prst="rect">
            <a:avLst/>
          </a:prstGeom>
          <a:noFill/>
        </p:spPr>
        <p:txBody>
          <a:bodyPr vert="vert270" wrap="square" rtlCol="0">
            <a:spAutoFit/>
          </a:bodyPr>
          <a:lstStyle/>
          <a:p>
            <a:r>
              <a:rPr lang="en-GB" b="1" dirty="0"/>
              <a:t>Optimist</a:t>
            </a:r>
          </a:p>
        </p:txBody>
      </p:sp>
      <p:sp>
        <p:nvSpPr>
          <p:cNvPr id="8" name="TextBox 7"/>
          <p:cNvSpPr txBox="1"/>
          <p:nvPr/>
        </p:nvSpPr>
        <p:spPr>
          <a:xfrm>
            <a:off x="1757935" y="2451463"/>
            <a:ext cx="10054185" cy="2246769"/>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marL="285750" indent="-285750">
              <a:buFont typeface="Arial" panose="020B0604020202020204" pitchFamily="34" charset="0"/>
              <a:buChar char="•"/>
            </a:pPr>
            <a:r>
              <a:rPr lang="en-US" sz="1400" dirty="0"/>
              <a:t>Increasing </a:t>
            </a:r>
            <a:r>
              <a:rPr lang="en-US" sz="1400" dirty="0" err="1"/>
              <a:t>polarisation</a:t>
            </a:r>
            <a:r>
              <a:rPr lang="en-US" sz="1400" dirty="0"/>
              <a:t> among workers, social inequality, and the growth of precarious work; </a:t>
            </a:r>
          </a:p>
          <a:p>
            <a:pPr marL="285750" indent="-285750">
              <a:buFont typeface="Arial" panose="020B0604020202020204" pitchFamily="34" charset="0"/>
              <a:buChar char="•"/>
            </a:pPr>
            <a:r>
              <a:rPr lang="en-US" sz="1400" dirty="0"/>
              <a:t>Vanishing of middle working class - occupations whose jobs are subject to algorithmic processing and automatization (book-keeping, clerical work, and repetitive production tasks) – could be vulnerable to extinction or pushed towards unemployment, “lousy” platform work, or low-wage service employment; </a:t>
            </a:r>
          </a:p>
          <a:p>
            <a:pPr marL="285750" indent="-285750">
              <a:buFont typeface="Arial" panose="020B0604020202020204" pitchFamily="34" charset="0"/>
              <a:buChar char="•"/>
            </a:pPr>
            <a:r>
              <a:rPr lang="en-US" sz="1400" dirty="0"/>
              <a:t>Rise of social inequality since  the number of jobs at the extreme poles - high and low paid jobs - will rise: a handful of billionaires - like Jeff Bezos ;</a:t>
            </a:r>
            <a:r>
              <a:rPr lang="en-GB" sz="1400" dirty="0"/>
              <a:t> and millions of households without income rise.</a:t>
            </a:r>
          </a:p>
          <a:p>
            <a:pPr marL="285750" indent="-285750">
              <a:buFont typeface="Arial" panose="020B0604020202020204" pitchFamily="34" charset="0"/>
              <a:buChar char="•"/>
            </a:pPr>
            <a:r>
              <a:rPr lang="en-US" sz="1400" dirty="0"/>
              <a:t>Technological evolution will </a:t>
            </a:r>
            <a:r>
              <a:rPr lang="en-US" sz="1400" dirty="0" err="1"/>
              <a:t>dichotomise</a:t>
            </a:r>
            <a:r>
              <a:rPr lang="en-US" sz="1400" dirty="0"/>
              <a:t> the work force into economic elites who handle ICT and economic losers who lack the skills needed to complement the work of computers; a tiny hyper-meritocracy of around 10–15% of workers will become wealthy and live fascinating lives, while the remaining 85–90% will experience slavish and insecure employment with stagnant or decreasing wages (Tyler Cowen, </a:t>
            </a:r>
            <a:r>
              <a:rPr lang="en-US" sz="1400" i="1" dirty="0"/>
              <a:t>Average is Over)</a:t>
            </a:r>
            <a:endParaRPr lang="en-GB" sz="1400" dirty="0"/>
          </a:p>
        </p:txBody>
      </p:sp>
    </p:spTree>
    <p:extLst>
      <p:ext uri="{BB962C8B-B14F-4D97-AF65-F5344CB8AC3E}">
        <p14:creationId xmlns:p14="http://schemas.microsoft.com/office/powerpoint/2010/main" val="39544915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91256" y="624110"/>
            <a:ext cx="9213356" cy="1280890"/>
          </a:xfrm>
        </p:spPr>
        <p:txBody>
          <a:bodyPr/>
          <a:lstStyle/>
          <a:p>
            <a:r>
              <a:rPr lang="en-US" i="1" dirty="0"/>
              <a:t>4. Non-standard employment</a:t>
            </a:r>
            <a:endParaRPr lang="en-GB" dirty="0"/>
          </a:p>
        </p:txBody>
      </p:sp>
      <p:sp>
        <p:nvSpPr>
          <p:cNvPr id="4" name="TextBox 3"/>
          <p:cNvSpPr txBox="1"/>
          <p:nvPr/>
        </p:nvSpPr>
        <p:spPr>
          <a:xfrm>
            <a:off x="1757936" y="1566371"/>
            <a:ext cx="10054185" cy="738664"/>
          </a:xfrm>
          <a:prstGeom prst="rect">
            <a:avLst/>
          </a:prstGeom>
          <a:solidFill>
            <a:schemeClr val="tx2">
              <a:lumMod val="40000"/>
              <a:lumOff val="60000"/>
            </a:schemeClr>
          </a:solidFill>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US" sz="1400" dirty="0"/>
              <a:t>Typical models of non-standard forms of work are </a:t>
            </a:r>
            <a:r>
              <a:rPr lang="en-US" sz="1400" dirty="0" err="1"/>
              <a:t>labour</a:t>
            </a:r>
            <a:r>
              <a:rPr lang="en-US" sz="1400" dirty="0"/>
              <a:t> platforms, which not only challenge traditional business models, but also raise a number of ethical, legal, and regulatory controversies regarding work protection, as these categories were determined prior to the digital age</a:t>
            </a:r>
            <a:endParaRPr lang="en-GB" sz="1400" dirty="0"/>
          </a:p>
        </p:txBody>
      </p:sp>
      <p:sp>
        <p:nvSpPr>
          <p:cNvPr id="5" name="TextBox 4"/>
          <p:cNvSpPr txBox="1"/>
          <p:nvPr/>
        </p:nvSpPr>
        <p:spPr>
          <a:xfrm>
            <a:off x="1757934" y="4276115"/>
            <a:ext cx="10054185" cy="738664"/>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marL="285750" indent="-285750">
              <a:buFont typeface="Arial" panose="020B0604020202020204" pitchFamily="34" charset="0"/>
              <a:buChar char="•"/>
            </a:pPr>
            <a:r>
              <a:rPr lang="en-US" sz="1400" dirty="0" err="1"/>
              <a:t>Digitalisation</a:t>
            </a:r>
            <a:r>
              <a:rPr lang="en-US" sz="1400" dirty="0"/>
              <a:t> can put an end to employment but not to the work itself. In the context of new </a:t>
            </a:r>
            <a:r>
              <a:rPr lang="en-US" sz="1400" dirty="0" err="1"/>
              <a:t>labour</a:t>
            </a:r>
            <a:r>
              <a:rPr lang="en-US" sz="1400" dirty="0"/>
              <a:t> relations, it becomes pointless to talk about </a:t>
            </a:r>
            <a:r>
              <a:rPr lang="en-US" sz="1400" dirty="0" err="1"/>
              <a:t>labour</a:t>
            </a:r>
            <a:r>
              <a:rPr lang="en-US" sz="1400" dirty="0"/>
              <a:t> rights, employers, employees, permanent </a:t>
            </a:r>
            <a:r>
              <a:rPr lang="en-US" sz="1400" dirty="0" err="1"/>
              <a:t>labour</a:t>
            </a:r>
            <a:r>
              <a:rPr lang="en-US" sz="1400" dirty="0"/>
              <a:t> contracts, precarious work, or even the national unemployment rate.</a:t>
            </a:r>
            <a:endParaRPr lang="en-GB" sz="1400" dirty="0"/>
          </a:p>
        </p:txBody>
      </p:sp>
      <p:sp>
        <p:nvSpPr>
          <p:cNvPr id="6" name="TextBox 5"/>
          <p:cNvSpPr txBox="1"/>
          <p:nvPr/>
        </p:nvSpPr>
        <p:spPr>
          <a:xfrm>
            <a:off x="1296269" y="2568703"/>
            <a:ext cx="461665" cy="1192869"/>
          </a:xfrm>
          <a:prstGeom prst="rect">
            <a:avLst/>
          </a:prstGeom>
          <a:noFill/>
        </p:spPr>
        <p:txBody>
          <a:bodyPr vert="vert270" wrap="square" rtlCol="0">
            <a:spAutoFit/>
          </a:bodyPr>
          <a:lstStyle/>
          <a:p>
            <a:r>
              <a:rPr lang="en-GB" b="1" dirty="0" err="1"/>
              <a:t>Pesimist</a:t>
            </a:r>
            <a:endParaRPr lang="en-GB" b="1" dirty="0"/>
          </a:p>
        </p:txBody>
      </p:sp>
      <p:sp>
        <p:nvSpPr>
          <p:cNvPr id="7" name="TextBox 6"/>
          <p:cNvSpPr txBox="1"/>
          <p:nvPr/>
        </p:nvSpPr>
        <p:spPr>
          <a:xfrm>
            <a:off x="1296269" y="4113456"/>
            <a:ext cx="461665" cy="1192869"/>
          </a:xfrm>
          <a:prstGeom prst="rect">
            <a:avLst/>
          </a:prstGeom>
          <a:noFill/>
        </p:spPr>
        <p:txBody>
          <a:bodyPr vert="vert270" wrap="square" rtlCol="0">
            <a:spAutoFit/>
          </a:bodyPr>
          <a:lstStyle/>
          <a:p>
            <a:r>
              <a:rPr lang="en-GB" b="1" dirty="0"/>
              <a:t>Optimist</a:t>
            </a:r>
          </a:p>
        </p:txBody>
      </p:sp>
      <p:sp>
        <p:nvSpPr>
          <p:cNvPr id="8" name="TextBox 7"/>
          <p:cNvSpPr txBox="1"/>
          <p:nvPr/>
        </p:nvSpPr>
        <p:spPr>
          <a:xfrm>
            <a:off x="1757935" y="2451463"/>
            <a:ext cx="10054185" cy="1661993"/>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marL="285750" indent="-285750">
              <a:buFont typeface="Arial" panose="020B0604020202020204" pitchFamily="34" charset="0"/>
              <a:buChar char="•"/>
            </a:pPr>
            <a:r>
              <a:rPr lang="en-US" sz="1400" dirty="0"/>
              <a:t>Platform work is mainly associated with poor working conditions, low wages, job insecurity, and civil exclusion;</a:t>
            </a:r>
          </a:p>
          <a:p>
            <a:pPr marL="285750" indent="-285750">
              <a:buFont typeface="Arial" panose="020B0604020202020204" pitchFamily="34" charset="0"/>
              <a:buChar char="•"/>
            </a:pPr>
            <a:r>
              <a:rPr lang="en-US" sz="1400" dirty="0"/>
              <a:t>Platform workers, who have lost their status as employees and have become a virtual community of partners, micro-entrepreneurs, and subcontractors, are left to manage their own social protection, unemployment, retirement pension, and occupational sickness provisions  They become digital </a:t>
            </a:r>
            <a:r>
              <a:rPr lang="en-US" sz="1400" dirty="0" err="1"/>
              <a:t>precariats</a:t>
            </a:r>
            <a:r>
              <a:rPr lang="en-US" sz="1400" dirty="0"/>
              <a:t>. </a:t>
            </a:r>
          </a:p>
          <a:p>
            <a:pPr marL="285750" indent="-285750">
              <a:buFont typeface="Arial" panose="020B0604020202020204" pitchFamily="34" charset="0"/>
              <a:buChar char="•"/>
            </a:pPr>
            <a:r>
              <a:rPr lang="en-US" sz="1400" dirty="0"/>
              <a:t>Platforms largely escape taxation and the payment of social security contributions because of their multinational nature and difficulties when it comes to the taxation of the value they create;</a:t>
            </a:r>
          </a:p>
          <a:p>
            <a:pPr marL="285750" indent="-285750">
              <a:buFont typeface="Arial" panose="020B0604020202020204" pitchFamily="34" charset="0"/>
              <a:buChar char="•"/>
            </a:pPr>
            <a:r>
              <a:rPr lang="en-US" sz="1400" dirty="0"/>
              <a:t>There is the collapse of the legal status of workers and the erosion of </a:t>
            </a:r>
            <a:r>
              <a:rPr lang="en-US" sz="1400" dirty="0" err="1"/>
              <a:t>labour</a:t>
            </a:r>
            <a:r>
              <a:rPr lang="en-US" sz="1400" dirty="0"/>
              <a:t> rights.</a:t>
            </a:r>
            <a:endParaRPr lang="en-GB" sz="1400" dirty="0"/>
          </a:p>
        </p:txBody>
      </p:sp>
      <p:sp>
        <p:nvSpPr>
          <p:cNvPr id="3" name="TextBox 2"/>
          <p:cNvSpPr txBox="1"/>
          <p:nvPr/>
        </p:nvSpPr>
        <p:spPr>
          <a:xfrm>
            <a:off x="4040123" y="5306325"/>
            <a:ext cx="7053942" cy="1107996"/>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GB" sz="1200" b="1" i="1" dirty="0"/>
              <a:t>Uber Agrees to Classify British Drivers as ‘Workers’ </a:t>
            </a:r>
            <a:r>
              <a:rPr lang="en-GB" sz="1000" b="1" i="1" dirty="0">
                <a:hlinkClick r:id="rId2"/>
              </a:rPr>
              <a:t>https://www.nytimes.com/</a:t>
            </a:r>
            <a:r>
              <a:rPr lang="en-GB" sz="1000" b="1" i="1" dirty="0">
                <a:solidFill>
                  <a:srgbClr val="FF0000"/>
                </a:solidFill>
                <a:hlinkClick r:id="rId2"/>
              </a:rPr>
              <a:t>2021/03/16</a:t>
            </a:r>
            <a:r>
              <a:rPr lang="en-GB" sz="1000" b="1" i="1" dirty="0">
                <a:hlinkClick r:id="rId2"/>
              </a:rPr>
              <a:t>/technology/uber-uk-drivers-worker-status.html</a:t>
            </a:r>
            <a:endParaRPr lang="en-GB" sz="1000" b="1" i="1" dirty="0"/>
          </a:p>
          <a:p>
            <a:r>
              <a:rPr lang="en-GB" sz="1100" b="1" i="1" dirty="0"/>
              <a:t>Couriers who worked for Uber Eats, </a:t>
            </a:r>
            <a:r>
              <a:rPr lang="en-GB" sz="1100" b="1" i="1" dirty="0" err="1"/>
              <a:t>Glovo</a:t>
            </a:r>
            <a:r>
              <a:rPr lang="en-GB" sz="1100" b="1" i="1" dirty="0"/>
              <a:t>, Just Eat and </a:t>
            </a:r>
            <a:r>
              <a:rPr lang="en-GB" sz="1100" b="1" i="1" dirty="0" err="1"/>
              <a:t>Deliveroo</a:t>
            </a:r>
            <a:r>
              <a:rPr lang="en-GB" sz="1100" b="1" i="1" dirty="0"/>
              <a:t> in Italy from 2017 to 2020 must now be treated as "coordinated and continuous workers,“ and should pay €733 million</a:t>
            </a:r>
          </a:p>
          <a:p>
            <a:r>
              <a:rPr lang="en-GB" sz="1000" i="1" dirty="0">
                <a:hlinkClick r:id="rId3"/>
              </a:rPr>
              <a:t>https://www.politico.eu/article/italy-demands-733-million-euros-in-fines-from-food-delivery-platforms</a:t>
            </a:r>
            <a:r>
              <a:rPr lang="en-GB" sz="1100" dirty="0">
                <a:hlinkClick r:id="rId3"/>
              </a:rPr>
              <a:t>/</a:t>
            </a:r>
            <a:endParaRPr lang="en-GB" sz="1100" dirty="0"/>
          </a:p>
          <a:p>
            <a:endParaRPr lang="en-GB" sz="1100" dirty="0"/>
          </a:p>
        </p:txBody>
      </p:sp>
      <p:cxnSp>
        <p:nvCxnSpPr>
          <p:cNvPr id="10" name="Straight Arrow Connector 9"/>
          <p:cNvCxnSpPr/>
          <p:nvPr/>
        </p:nvCxnSpPr>
        <p:spPr>
          <a:xfrm>
            <a:off x="8332236" y="4004757"/>
            <a:ext cx="37322" cy="1410266"/>
          </a:xfrm>
          <a:prstGeom prst="straightConnector1">
            <a:avLst/>
          </a:prstGeom>
          <a:ln w="19050">
            <a:solidFill>
              <a:schemeClr val="tx1"/>
            </a:solidFill>
            <a:tailEnd type="triangle"/>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667779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4" y="624110"/>
            <a:ext cx="8911687" cy="784812"/>
          </a:xfrm>
        </p:spPr>
        <p:txBody>
          <a:bodyPr/>
          <a:lstStyle/>
          <a:p>
            <a:r>
              <a:rPr lang="en-GB" dirty="0"/>
              <a:t>Conclusions</a:t>
            </a:r>
          </a:p>
        </p:txBody>
      </p:sp>
      <p:sp>
        <p:nvSpPr>
          <p:cNvPr id="4" name="TextBox 3"/>
          <p:cNvSpPr txBox="1"/>
          <p:nvPr/>
        </p:nvSpPr>
        <p:spPr>
          <a:xfrm>
            <a:off x="2099389" y="1362268"/>
            <a:ext cx="8621485" cy="523220"/>
          </a:xfrm>
          <a:prstGeom prst="rect">
            <a:avLst/>
          </a:prstGeom>
          <a:noFill/>
        </p:spPr>
        <p:txBody>
          <a:bodyPr wrap="square" rtlCol="0">
            <a:spAutoFit/>
          </a:bodyPr>
          <a:lstStyle/>
          <a:p>
            <a:r>
              <a:rPr lang="en-US" sz="1400" dirty="0"/>
              <a:t>debates about the implications of digital technologies on work and employment remain ambivalent and unsettled and require better conceptualization</a:t>
            </a:r>
            <a:endParaRPr lang="en-GB" sz="1400" dirty="0"/>
          </a:p>
        </p:txBody>
      </p:sp>
      <p:graphicFrame>
        <p:nvGraphicFramePr>
          <p:cNvPr id="3" name="Table 2"/>
          <p:cNvGraphicFramePr>
            <a:graphicFrameLocks noGrp="1"/>
          </p:cNvGraphicFramePr>
          <p:nvPr>
            <p:extLst/>
          </p:nvPr>
        </p:nvGraphicFramePr>
        <p:xfrm>
          <a:off x="1894114" y="2025448"/>
          <a:ext cx="7613780" cy="4154961"/>
        </p:xfrm>
        <a:graphic>
          <a:graphicData uri="http://schemas.openxmlformats.org/drawingml/2006/table">
            <a:tbl>
              <a:tblPr firstRow="1" firstCol="1" bandRow="1">
                <a:tableStyleId>{5C22544A-7EE6-4342-B048-85BDC9FD1C3A}</a:tableStyleId>
              </a:tblPr>
              <a:tblGrid>
                <a:gridCol w="1464320">
                  <a:extLst>
                    <a:ext uri="{9D8B030D-6E8A-4147-A177-3AD203B41FA5}">
                      <a16:colId xmlns="" xmlns:a16="http://schemas.microsoft.com/office/drawing/2014/main" val="20000"/>
                    </a:ext>
                  </a:extLst>
                </a:gridCol>
                <a:gridCol w="1810553">
                  <a:extLst>
                    <a:ext uri="{9D8B030D-6E8A-4147-A177-3AD203B41FA5}">
                      <a16:colId xmlns="" xmlns:a16="http://schemas.microsoft.com/office/drawing/2014/main" val="20001"/>
                    </a:ext>
                  </a:extLst>
                </a:gridCol>
                <a:gridCol w="1729483">
                  <a:extLst>
                    <a:ext uri="{9D8B030D-6E8A-4147-A177-3AD203B41FA5}">
                      <a16:colId xmlns="" xmlns:a16="http://schemas.microsoft.com/office/drawing/2014/main" val="20002"/>
                    </a:ext>
                  </a:extLst>
                </a:gridCol>
                <a:gridCol w="1536942">
                  <a:extLst>
                    <a:ext uri="{9D8B030D-6E8A-4147-A177-3AD203B41FA5}">
                      <a16:colId xmlns="" xmlns:a16="http://schemas.microsoft.com/office/drawing/2014/main" val="20003"/>
                    </a:ext>
                  </a:extLst>
                </a:gridCol>
                <a:gridCol w="1072482">
                  <a:extLst>
                    <a:ext uri="{9D8B030D-6E8A-4147-A177-3AD203B41FA5}">
                      <a16:colId xmlns="" xmlns:a16="http://schemas.microsoft.com/office/drawing/2014/main" val="20004"/>
                    </a:ext>
                  </a:extLst>
                </a:gridCol>
              </a:tblGrid>
              <a:tr h="282806">
                <a:tc>
                  <a:txBody>
                    <a:bodyPr/>
                    <a:lstStyle/>
                    <a:p>
                      <a:pPr>
                        <a:lnSpc>
                          <a:spcPct val="115000"/>
                        </a:lnSpc>
                        <a:spcAft>
                          <a:spcPts val="1000"/>
                        </a:spcAft>
                      </a:pPr>
                      <a:r>
                        <a:rPr lang="en-GB" sz="1100" dirty="0">
                          <a:solidFill>
                            <a:schemeClr val="tx1"/>
                          </a:solidFill>
                          <a:effectLst/>
                        </a:rPr>
                        <a:t>Themes under discussion </a:t>
                      </a:r>
                      <a:endParaRPr lang="en-GB"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2241" marR="42241" marT="0" marB="0"/>
                </a:tc>
                <a:tc>
                  <a:txBody>
                    <a:bodyPr/>
                    <a:lstStyle/>
                    <a:p>
                      <a:pPr>
                        <a:lnSpc>
                          <a:spcPct val="115000"/>
                        </a:lnSpc>
                        <a:spcAft>
                          <a:spcPts val="1000"/>
                        </a:spcAft>
                      </a:pPr>
                      <a:r>
                        <a:rPr lang="en-GB" sz="1100">
                          <a:solidFill>
                            <a:schemeClr val="tx1"/>
                          </a:solidFill>
                          <a:effectLst/>
                        </a:rPr>
                        <a:t>Positive narratives</a:t>
                      </a:r>
                      <a:endParaRPr lang="en-GB"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2241" marR="42241" marT="0" marB="0"/>
                </a:tc>
                <a:tc>
                  <a:txBody>
                    <a:bodyPr/>
                    <a:lstStyle/>
                    <a:p>
                      <a:pPr>
                        <a:lnSpc>
                          <a:spcPct val="115000"/>
                        </a:lnSpc>
                        <a:spcAft>
                          <a:spcPts val="1000"/>
                        </a:spcAft>
                      </a:pPr>
                      <a:r>
                        <a:rPr lang="en-GB" sz="1100">
                          <a:solidFill>
                            <a:schemeClr val="tx1"/>
                          </a:solidFill>
                          <a:effectLst/>
                        </a:rPr>
                        <a:t>Negative narratives</a:t>
                      </a:r>
                      <a:endParaRPr lang="en-GB"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2241" marR="42241" marT="0" marB="0"/>
                </a:tc>
                <a:tc>
                  <a:txBody>
                    <a:bodyPr/>
                    <a:lstStyle/>
                    <a:p>
                      <a:pPr>
                        <a:lnSpc>
                          <a:spcPct val="115000"/>
                        </a:lnSpc>
                        <a:spcAft>
                          <a:spcPts val="1000"/>
                        </a:spcAft>
                      </a:pPr>
                      <a:r>
                        <a:rPr lang="en-GB" sz="1100">
                          <a:solidFill>
                            <a:schemeClr val="tx1"/>
                          </a:solidFill>
                          <a:effectLst/>
                        </a:rPr>
                        <a:t>Future research themes</a:t>
                      </a:r>
                      <a:endParaRPr lang="en-GB"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2241" marR="42241" marT="0" marB="0"/>
                </a:tc>
                <a:tc>
                  <a:txBody>
                    <a:bodyPr/>
                    <a:lstStyle/>
                    <a:p>
                      <a:pPr>
                        <a:lnSpc>
                          <a:spcPct val="115000"/>
                        </a:lnSpc>
                        <a:spcAft>
                          <a:spcPts val="1000"/>
                        </a:spcAft>
                      </a:pPr>
                      <a:r>
                        <a:rPr lang="en-GB" sz="1100">
                          <a:solidFill>
                            <a:schemeClr val="tx1"/>
                          </a:solidFill>
                          <a:effectLst/>
                        </a:rPr>
                        <a:t>Practical implications</a:t>
                      </a:r>
                      <a:endParaRPr lang="en-GB"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2241" marR="42241" marT="0" marB="0"/>
                </a:tc>
                <a:extLst>
                  <a:ext uri="{0D108BD9-81ED-4DB2-BD59-A6C34878D82A}">
                    <a16:rowId xmlns="" xmlns:a16="http://schemas.microsoft.com/office/drawing/2014/main" val="10000"/>
                  </a:ext>
                </a:extLst>
              </a:tr>
              <a:tr h="848419">
                <a:tc>
                  <a:txBody>
                    <a:bodyPr/>
                    <a:lstStyle/>
                    <a:p>
                      <a:pPr>
                        <a:lnSpc>
                          <a:spcPct val="115000"/>
                        </a:lnSpc>
                        <a:spcAft>
                          <a:spcPts val="1000"/>
                        </a:spcAft>
                      </a:pPr>
                      <a:r>
                        <a:rPr lang="en-GB" sz="1100">
                          <a:solidFill>
                            <a:schemeClr val="tx1"/>
                          </a:solidFill>
                          <a:effectLst/>
                        </a:rPr>
                        <a:t>Technological change towards digitalisation of work</a:t>
                      </a:r>
                    </a:p>
                    <a:p>
                      <a:pPr>
                        <a:lnSpc>
                          <a:spcPct val="115000"/>
                        </a:lnSpc>
                        <a:spcAft>
                          <a:spcPts val="1000"/>
                        </a:spcAft>
                      </a:pPr>
                      <a:r>
                        <a:rPr lang="en-GB" sz="1100">
                          <a:solidFill>
                            <a:schemeClr val="tx1"/>
                          </a:solidFill>
                          <a:effectLst/>
                        </a:rPr>
                        <a:t> </a:t>
                      </a:r>
                      <a:endParaRPr lang="en-GB"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2241" marR="42241" marT="0" marB="0"/>
                </a:tc>
                <a:tc>
                  <a:txBody>
                    <a:bodyPr/>
                    <a:lstStyle/>
                    <a:p>
                      <a:pPr>
                        <a:lnSpc>
                          <a:spcPct val="115000"/>
                        </a:lnSpc>
                        <a:spcAft>
                          <a:spcPts val="1000"/>
                        </a:spcAft>
                      </a:pPr>
                      <a:r>
                        <a:rPr lang="en-GB" sz="1100" dirty="0">
                          <a:solidFill>
                            <a:schemeClr val="tx1"/>
                          </a:solidFill>
                          <a:effectLst/>
                        </a:rPr>
                        <a:t>Boosting productivity; new, good quality job opportunities</a:t>
                      </a:r>
                      <a:endParaRPr lang="en-GB"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2241" marR="42241" marT="0" marB="0"/>
                </a:tc>
                <a:tc>
                  <a:txBody>
                    <a:bodyPr/>
                    <a:lstStyle/>
                    <a:p>
                      <a:pPr>
                        <a:lnSpc>
                          <a:spcPct val="115000"/>
                        </a:lnSpc>
                        <a:spcAft>
                          <a:spcPts val="1000"/>
                        </a:spcAft>
                      </a:pPr>
                      <a:r>
                        <a:rPr lang="en-GB" sz="1100" dirty="0">
                          <a:solidFill>
                            <a:schemeClr val="tx1"/>
                          </a:solidFill>
                          <a:effectLst/>
                        </a:rPr>
                        <a:t>Technological unemployment; job destruction; mass unemployment; income and social inequality </a:t>
                      </a:r>
                      <a:endParaRPr lang="en-GB"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2241" marR="42241" marT="0" marB="0"/>
                </a:tc>
                <a:tc>
                  <a:txBody>
                    <a:bodyPr/>
                    <a:lstStyle/>
                    <a:p>
                      <a:pPr>
                        <a:lnSpc>
                          <a:spcPct val="115000"/>
                        </a:lnSpc>
                        <a:spcAft>
                          <a:spcPts val="1000"/>
                        </a:spcAft>
                      </a:pPr>
                      <a:r>
                        <a:rPr lang="en-GB" sz="1100" dirty="0">
                          <a:solidFill>
                            <a:schemeClr val="tx1"/>
                          </a:solidFill>
                          <a:effectLst/>
                        </a:rPr>
                        <a:t>Sociology of innovation; Science and Technology Studies (STS); meaning of work</a:t>
                      </a:r>
                      <a:endParaRPr lang="en-GB"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2241" marR="42241" marT="0" marB="0"/>
                </a:tc>
                <a:tc>
                  <a:txBody>
                    <a:bodyPr/>
                    <a:lstStyle/>
                    <a:p>
                      <a:pPr>
                        <a:lnSpc>
                          <a:spcPct val="115000"/>
                        </a:lnSpc>
                        <a:spcAft>
                          <a:spcPts val="1000"/>
                        </a:spcAft>
                      </a:pPr>
                      <a:r>
                        <a:rPr lang="en-GB" sz="1100">
                          <a:solidFill>
                            <a:schemeClr val="tx1"/>
                          </a:solidFill>
                          <a:effectLst/>
                        </a:rPr>
                        <a:t>Assessing the impact of   technological progress</a:t>
                      </a:r>
                      <a:endParaRPr lang="en-GB"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2241" marR="42241" marT="0" marB="0"/>
                </a:tc>
                <a:extLst>
                  <a:ext uri="{0D108BD9-81ED-4DB2-BD59-A6C34878D82A}">
                    <a16:rowId xmlns="" xmlns:a16="http://schemas.microsoft.com/office/drawing/2014/main" val="10001"/>
                  </a:ext>
                </a:extLst>
              </a:tr>
              <a:tr h="989823">
                <a:tc>
                  <a:txBody>
                    <a:bodyPr/>
                    <a:lstStyle/>
                    <a:p>
                      <a:pPr>
                        <a:lnSpc>
                          <a:spcPct val="115000"/>
                        </a:lnSpc>
                        <a:spcAft>
                          <a:spcPts val="1000"/>
                        </a:spcAft>
                      </a:pPr>
                      <a:r>
                        <a:rPr lang="en-GB" sz="1100">
                          <a:solidFill>
                            <a:schemeClr val="tx1"/>
                          </a:solidFill>
                          <a:effectLst/>
                        </a:rPr>
                        <a:t>Labour platforms </a:t>
                      </a:r>
                      <a:endParaRPr lang="en-GB"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2241" marR="42241" marT="0" marB="0"/>
                </a:tc>
                <a:tc>
                  <a:txBody>
                    <a:bodyPr/>
                    <a:lstStyle/>
                    <a:p>
                      <a:pPr>
                        <a:lnSpc>
                          <a:spcPct val="115000"/>
                        </a:lnSpc>
                        <a:spcAft>
                          <a:spcPts val="1000"/>
                        </a:spcAft>
                      </a:pPr>
                      <a:r>
                        <a:rPr lang="en-GB" sz="1100">
                          <a:solidFill>
                            <a:schemeClr val="tx1"/>
                          </a:solidFill>
                          <a:effectLst/>
                        </a:rPr>
                        <a:t>Additional income; easy labour market access; freelance, escapism from institutional rigidity; jobs for vulnerable groups</a:t>
                      </a:r>
                      <a:endParaRPr lang="en-GB"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2241" marR="42241" marT="0" marB="0"/>
                </a:tc>
                <a:tc>
                  <a:txBody>
                    <a:bodyPr/>
                    <a:lstStyle/>
                    <a:p>
                      <a:pPr>
                        <a:lnSpc>
                          <a:spcPct val="115000"/>
                        </a:lnSpc>
                        <a:spcAft>
                          <a:spcPts val="1000"/>
                        </a:spcAft>
                      </a:pPr>
                      <a:r>
                        <a:rPr lang="en-GB" sz="1100">
                          <a:solidFill>
                            <a:schemeClr val="tx1"/>
                          </a:solidFill>
                          <a:effectLst/>
                        </a:rPr>
                        <a:t>Alienation of work; “lousy jobs”, polarisation of work; non-standard employment </a:t>
                      </a:r>
                      <a:endParaRPr lang="en-GB"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2241" marR="42241" marT="0" marB="0"/>
                </a:tc>
                <a:tc>
                  <a:txBody>
                    <a:bodyPr/>
                    <a:lstStyle/>
                    <a:p>
                      <a:pPr>
                        <a:lnSpc>
                          <a:spcPct val="115000"/>
                        </a:lnSpc>
                        <a:spcAft>
                          <a:spcPts val="1000"/>
                        </a:spcAft>
                      </a:pPr>
                      <a:r>
                        <a:rPr lang="en-GB" sz="1100" dirty="0">
                          <a:solidFill>
                            <a:schemeClr val="tx1"/>
                          </a:solidFill>
                          <a:effectLst/>
                        </a:rPr>
                        <a:t>New work organisation, occupations, education, and skills</a:t>
                      </a:r>
                      <a:endParaRPr lang="en-GB"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2241" marR="42241" marT="0" marB="0"/>
                </a:tc>
                <a:tc>
                  <a:txBody>
                    <a:bodyPr/>
                    <a:lstStyle/>
                    <a:p>
                      <a:pPr>
                        <a:lnSpc>
                          <a:spcPct val="115000"/>
                        </a:lnSpc>
                        <a:spcAft>
                          <a:spcPts val="1000"/>
                        </a:spcAft>
                      </a:pPr>
                      <a:r>
                        <a:rPr lang="en-GB" sz="1100" dirty="0">
                          <a:solidFill>
                            <a:schemeClr val="tx1"/>
                          </a:solidFill>
                          <a:effectLst/>
                        </a:rPr>
                        <a:t>New forms of work management</a:t>
                      </a:r>
                      <a:endParaRPr lang="en-GB"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2241" marR="42241" marT="0" marB="0"/>
                </a:tc>
                <a:extLst>
                  <a:ext uri="{0D108BD9-81ED-4DB2-BD59-A6C34878D82A}">
                    <a16:rowId xmlns="" xmlns:a16="http://schemas.microsoft.com/office/drawing/2014/main" val="10002"/>
                  </a:ext>
                </a:extLst>
              </a:tr>
              <a:tr h="989823">
                <a:tc>
                  <a:txBody>
                    <a:bodyPr/>
                    <a:lstStyle/>
                    <a:p>
                      <a:pPr>
                        <a:lnSpc>
                          <a:spcPct val="115000"/>
                        </a:lnSpc>
                        <a:spcAft>
                          <a:spcPts val="1000"/>
                        </a:spcAft>
                      </a:pPr>
                      <a:r>
                        <a:rPr lang="en-GB" sz="1100">
                          <a:solidFill>
                            <a:schemeClr val="tx1"/>
                          </a:solidFill>
                          <a:effectLst/>
                        </a:rPr>
                        <a:t>Polarisation of work</a:t>
                      </a:r>
                      <a:endParaRPr lang="en-GB"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2241" marR="42241" marT="0" marB="0"/>
                </a:tc>
                <a:tc>
                  <a:txBody>
                    <a:bodyPr/>
                    <a:lstStyle/>
                    <a:p>
                      <a:pPr>
                        <a:lnSpc>
                          <a:spcPct val="115000"/>
                        </a:lnSpc>
                        <a:spcAft>
                          <a:spcPts val="1000"/>
                        </a:spcAft>
                      </a:pPr>
                      <a:r>
                        <a:rPr lang="en-GB" sz="1100">
                          <a:solidFill>
                            <a:schemeClr val="tx1"/>
                          </a:solidFill>
                          <a:effectLst/>
                        </a:rPr>
                        <a:t>Rising competition; upskilling and creative thinking; new mid-level jobs related to ICT </a:t>
                      </a:r>
                      <a:endParaRPr lang="en-GB"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2241" marR="42241" marT="0" marB="0"/>
                </a:tc>
                <a:tc>
                  <a:txBody>
                    <a:bodyPr/>
                    <a:lstStyle/>
                    <a:p>
                      <a:pPr>
                        <a:lnSpc>
                          <a:spcPct val="115000"/>
                        </a:lnSpc>
                        <a:spcAft>
                          <a:spcPts val="1000"/>
                        </a:spcAft>
                      </a:pPr>
                      <a:r>
                        <a:rPr lang="en-GB" sz="1100">
                          <a:solidFill>
                            <a:schemeClr val="tx1"/>
                          </a:solidFill>
                          <a:effectLst/>
                        </a:rPr>
                        <a:t>Deskilling; vanishing of mid –level jobs and middle class</a:t>
                      </a:r>
                      <a:endParaRPr lang="en-GB"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2241" marR="42241" marT="0" marB="0"/>
                </a:tc>
                <a:tc>
                  <a:txBody>
                    <a:bodyPr/>
                    <a:lstStyle/>
                    <a:p>
                      <a:pPr>
                        <a:lnSpc>
                          <a:spcPct val="115000"/>
                        </a:lnSpc>
                        <a:spcAft>
                          <a:spcPts val="1000"/>
                        </a:spcAft>
                      </a:pPr>
                      <a:r>
                        <a:rPr lang="en-GB" sz="1100">
                          <a:solidFill>
                            <a:schemeClr val="tx1"/>
                          </a:solidFill>
                          <a:effectLst/>
                        </a:rPr>
                        <a:t>Class identity and social stratification </a:t>
                      </a:r>
                      <a:endParaRPr lang="en-GB"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2241" marR="42241" marT="0" marB="0"/>
                </a:tc>
                <a:tc>
                  <a:txBody>
                    <a:bodyPr/>
                    <a:lstStyle/>
                    <a:p>
                      <a:pPr>
                        <a:lnSpc>
                          <a:spcPct val="115000"/>
                        </a:lnSpc>
                        <a:spcAft>
                          <a:spcPts val="1000"/>
                        </a:spcAft>
                      </a:pPr>
                      <a:r>
                        <a:rPr lang="en-GB" sz="1100" dirty="0">
                          <a:solidFill>
                            <a:schemeClr val="tx1"/>
                          </a:solidFill>
                          <a:effectLst/>
                        </a:rPr>
                        <a:t>Social protection of vulnerable groups, education policy</a:t>
                      </a:r>
                      <a:endParaRPr lang="en-GB"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2241" marR="42241" marT="0" marB="0"/>
                </a:tc>
                <a:extLst>
                  <a:ext uri="{0D108BD9-81ED-4DB2-BD59-A6C34878D82A}">
                    <a16:rowId xmlns="" xmlns:a16="http://schemas.microsoft.com/office/drawing/2014/main" val="10003"/>
                  </a:ext>
                </a:extLst>
              </a:tr>
              <a:tr h="848419">
                <a:tc>
                  <a:txBody>
                    <a:bodyPr/>
                    <a:lstStyle/>
                    <a:p>
                      <a:pPr>
                        <a:lnSpc>
                          <a:spcPct val="115000"/>
                        </a:lnSpc>
                        <a:spcAft>
                          <a:spcPts val="1000"/>
                        </a:spcAft>
                      </a:pPr>
                      <a:r>
                        <a:rPr lang="en-GB" sz="1100">
                          <a:solidFill>
                            <a:schemeClr val="tx1"/>
                          </a:solidFill>
                          <a:effectLst/>
                        </a:rPr>
                        <a:t>Non-standard employment</a:t>
                      </a:r>
                      <a:endParaRPr lang="en-GB"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2241" marR="42241" marT="0" marB="0"/>
                </a:tc>
                <a:tc>
                  <a:txBody>
                    <a:bodyPr/>
                    <a:lstStyle/>
                    <a:p>
                      <a:pPr>
                        <a:lnSpc>
                          <a:spcPct val="115000"/>
                        </a:lnSpc>
                        <a:spcAft>
                          <a:spcPts val="1000"/>
                        </a:spcAft>
                      </a:pPr>
                      <a:r>
                        <a:rPr lang="en-GB" sz="1100" dirty="0">
                          <a:solidFill>
                            <a:schemeClr val="tx1"/>
                          </a:solidFill>
                          <a:effectLst/>
                        </a:rPr>
                        <a:t>Flexibility; freedom; entrepreneurism </a:t>
                      </a:r>
                      <a:endParaRPr lang="en-GB"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2241" marR="42241" marT="0" marB="0"/>
                </a:tc>
                <a:tc>
                  <a:txBody>
                    <a:bodyPr/>
                    <a:lstStyle/>
                    <a:p>
                      <a:pPr>
                        <a:lnSpc>
                          <a:spcPct val="115000"/>
                        </a:lnSpc>
                        <a:spcAft>
                          <a:spcPts val="1000"/>
                        </a:spcAft>
                      </a:pPr>
                      <a:r>
                        <a:rPr lang="en-GB" sz="1100">
                          <a:solidFill>
                            <a:schemeClr val="tx1"/>
                          </a:solidFill>
                          <a:effectLst/>
                        </a:rPr>
                        <a:t>Poverty and precarity; deregulation of work, erosion of social protection; insecurity</a:t>
                      </a:r>
                      <a:endParaRPr lang="en-GB"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2241" marR="42241" marT="0" marB="0"/>
                </a:tc>
                <a:tc>
                  <a:txBody>
                    <a:bodyPr/>
                    <a:lstStyle/>
                    <a:p>
                      <a:pPr>
                        <a:lnSpc>
                          <a:spcPct val="115000"/>
                        </a:lnSpc>
                        <a:spcAft>
                          <a:spcPts val="1000"/>
                        </a:spcAft>
                      </a:pPr>
                      <a:r>
                        <a:rPr lang="en-GB" sz="1100">
                          <a:solidFill>
                            <a:schemeClr val="tx1"/>
                          </a:solidFill>
                          <a:effectLst/>
                        </a:rPr>
                        <a:t>Social inequality and inclusion</a:t>
                      </a:r>
                      <a:endParaRPr lang="en-GB"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2241" marR="42241" marT="0" marB="0"/>
                </a:tc>
                <a:tc>
                  <a:txBody>
                    <a:bodyPr/>
                    <a:lstStyle/>
                    <a:p>
                      <a:pPr>
                        <a:lnSpc>
                          <a:spcPct val="115000"/>
                        </a:lnSpc>
                        <a:spcAft>
                          <a:spcPts val="1000"/>
                        </a:spcAft>
                      </a:pPr>
                      <a:r>
                        <a:rPr lang="en-GB" sz="1100" dirty="0">
                          <a:solidFill>
                            <a:schemeClr val="tx1"/>
                          </a:solidFill>
                          <a:effectLst/>
                        </a:rPr>
                        <a:t>Labour market regulations</a:t>
                      </a:r>
                      <a:endParaRPr lang="en-GB"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2241" marR="42241" marT="0" marB="0"/>
                </a:tc>
                <a:extLst>
                  <a:ext uri="{0D108BD9-81ED-4DB2-BD59-A6C34878D82A}">
                    <a16:rowId xmlns="" xmlns:a16="http://schemas.microsoft.com/office/drawing/2014/main" val="10004"/>
                  </a:ext>
                </a:extLst>
              </a:tr>
            </a:tbl>
          </a:graphicData>
        </a:graphic>
      </p:graphicFrame>
    </p:spTree>
    <p:extLst>
      <p:ext uri="{BB962C8B-B14F-4D97-AF65-F5344CB8AC3E}">
        <p14:creationId xmlns:p14="http://schemas.microsoft.com/office/powerpoint/2010/main" val="12507125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Thank you for your attention!</a:t>
            </a:r>
          </a:p>
        </p:txBody>
      </p:sp>
      <p:sp>
        <p:nvSpPr>
          <p:cNvPr id="3" name="Content Placeholder 2"/>
          <p:cNvSpPr>
            <a:spLocks noGrp="1"/>
          </p:cNvSpPr>
          <p:nvPr>
            <p:ph idx="1"/>
          </p:nvPr>
        </p:nvSpPr>
        <p:spPr/>
        <p:txBody>
          <a:bodyPr/>
          <a:lstStyle/>
          <a:p>
            <a:pPr marL="0" indent="0" algn="ctr">
              <a:buNone/>
            </a:pPr>
            <a:r>
              <a:rPr lang="en-GB" sz="2800" b="1" dirty="0" err="1"/>
              <a:t>Jadranka</a:t>
            </a:r>
            <a:r>
              <a:rPr lang="en-GB" sz="2800" b="1" dirty="0"/>
              <a:t> Švarc</a:t>
            </a:r>
          </a:p>
          <a:p>
            <a:pPr marL="0" indent="0" algn="ctr">
              <a:buNone/>
            </a:pPr>
            <a:r>
              <a:rPr lang="en-GB" dirty="0">
                <a:hlinkClick r:id="rId2"/>
              </a:rPr>
              <a:t>jadranka.svarc@pilar.hr</a:t>
            </a:r>
            <a:endParaRPr lang="en-GB" dirty="0"/>
          </a:p>
          <a:p>
            <a:pPr marL="0" indent="0" algn="ctr">
              <a:buNone/>
            </a:pPr>
            <a:endParaRPr lang="en-GB" dirty="0"/>
          </a:p>
          <a:p>
            <a:pPr marL="0" indent="0" algn="ctr">
              <a:buNone/>
            </a:pPr>
            <a:r>
              <a:rPr lang="en-GB" sz="2800" b="1" dirty="0"/>
              <a:t>Marina Dabić</a:t>
            </a:r>
          </a:p>
          <a:p>
            <a:pPr marL="0" indent="0" algn="ctr">
              <a:buNone/>
            </a:pPr>
            <a:r>
              <a:rPr lang="en-US" dirty="0">
                <a:hlinkClick r:id="rId3"/>
              </a:rPr>
              <a:t>mdabic@net.efzg.hr</a:t>
            </a:r>
            <a:r>
              <a:rPr lang="en-US" dirty="0"/>
              <a:t>; </a:t>
            </a:r>
            <a:r>
              <a:rPr lang="en-US" dirty="0">
                <a:hlinkClick r:id="rId4"/>
              </a:rPr>
              <a:t>marina.dabic@ntu.ac.uk</a:t>
            </a:r>
            <a:endParaRPr lang="en-US" dirty="0"/>
          </a:p>
          <a:p>
            <a:pPr marL="0" indent="0" algn="ctr">
              <a:buNone/>
            </a:pPr>
            <a:endParaRPr lang="en-GB" dirty="0"/>
          </a:p>
        </p:txBody>
      </p:sp>
    </p:spTree>
    <p:extLst>
      <p:ext uri="{BB962C8B-B14F-4D97-AF65-F5344CB8AC3E}">
        <p14:creationId xmlns:p14="http://schemas.microsoft.com/office/powerpoint/2010/main" val="37579003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C922A49-DAC8-4D19-ABE0-6E7970EE19B7}"/>
              </a:ext>
            </a:extLst>
          </p:cNvPr>
          <p:cNvSpPr>
            <a:spLocks noGrp="1"/>
          </p:cNvSpPr>
          <p:nvPr>
            <p:ph type="title"/>
          </p:nvPr>
        </p:nvSpPr>
        <p:spPr/>
        <p:txBody>
          <a:bodyPr/>
          <a:lstStyle/>
          <a:p>
            <a:endParaRPr lang="en-US"/>
          </a:p>
        </p:txBody>
      </p:sp>
      <p:sp>
        <p:nvSpPr>
          <p:cNvPr id="3" name="Content Placeholder 2">
            <a:extLst>
              <a:ext uri="{FF2B5EF4-FFF2-40B4-BE49-F238E27FC236}">
                <a16:creationId xmlns="" xmlns:a16="http://schemas.microsoft.com/office/drawing/2014/main" id="{C0519A64-5F40-4741-B4BF-B9BFDFB8FCC0}"/>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0583748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783771" y="1410207"/>
            <a:ext cx="4357397" cy="4896000"/>
          </a:xfrm>
          <a:prstGeom prst="rect">
            <a:avLst/>
          </a:prstGeom>
        </p:spPr>
      </p:pic>
      <p:graphicFrame>
        <p:nvGraphicFramePr>
          <p:cNvPr id="4" name="Diagram 3"/>
          <p:cNvGraphicFramePr/>
          <p:nvPr>
            <p:extLst/>
          </p:nvPr>
        </p:nvGraphicFramePr>
        <p:xfrm>
          <a:off x="6698070" y="2015412"/>
          <a:ext cx="4777273" cy="348964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Right Arrow 4"/>
          <p:cNvSpPr/>
          <p:nvPr/>
        </p:nvSpPr>
        <p:spPr>
          <a:xfrm>
            <a:off x="5430415" y="3466624"/>
            <a:ext cx="978408" cy="783166"/>
          </a:xfrm>
          <a:prstGeom prst="rightArrow">
            <a:avLst/>
          </a:prstGeom>
          <a:solidFill>
            <a:srgbClr val="3487A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itle 5"/>
          <p:cNvSpPr>
            <a:spLocks noGrp="1"/>
          </p:cNvSpPr>
          <p:nvPr>
            <p:ph type="title"/>
          </p:nvPr>
        </p:nvSpPr>
        <p:spPr>
          <a:xfrm>
            <a:off x="1268963" y="289248"/>
            <a:ext cx="10347615" cy="608045"/>
          </a:xfrm>
        </p:spPr>
        <p:txBody>
          <a:bodyPr>
            <a:normAutofit fontScale="90000"/>
          </a:bodyPr>
          <a:lstStyle/>
          <a:p>
            <a:r>
              <a:rPr lang="en-GB" dirty="0"/>
              <a:t>Digital economy – changes in labour market</a:t>
            </a:r>
          </a:p>
        </p:txBody>
      </p:sp>
      <p:sp>
        <p:nvSpPr>
          <p:cNvPr id="7" name="TextBox 6"/>
          <p:cNvSpPr txBox="1"/>
          <p:nvPr/>
        </p:nvSpPr>
        <p:spPr>
          <a:xfrm>
            <a:off x="6811347" y="6008914"/>
            <a:ext cx="4170784" cy="707886"/>
          </a:xfrm>
          <a:prstGeom prst="rect">
            <a:avLst/>
          </a:prstGeom>
          <a:solidFill>
            <a:srgbClr val="8F518B"/>
          </a:solidFill>
        </p:spPr>
        <p:txBody>
          <a:bodyPr wrap="square" rtlCol="0">
            <a:spAutoFit/>
          </a:bodyPr>
          <a:lstStyle/>
          <a:p>
            <a:pPr algn="ctr"/>
            <a:r>
              <a:rPr lang="en-GB" sz="2000" dirty="0"/>
              <a:t>Changes in the structure of the labour market</a:t>
            </a:r>
          </a:p>
        </p:txBody>
      </p:sp>
      <p:sp>
        <p:nvSpPr>
          <p:cNvPr id="8" name="Right Arrow 7"/>
          <p:cNvSpPr/>
          <p:nvPr/>
        </p:nvSpPr>
        <p:spPr>
          <a:xfrm rot="5400000">
            <a:off x="8488525" y="5022202"/>
            <a:ext cx="643812" cy="1198984"/>
          </a:xfrm>
          <a:prstGeom prst="rightArrow">
            <a:avLst/>
          </a:prstGeom>
          <a:solidFill>
            <a:srgbClr val="3487A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2179003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13006" y="431277"/>
            <a:ext cx="8911687" cy="868788"/>
          </a:xfrm>
        </p:spPr>
        <p:txBody>
          <a:bodyPr/>
          <a:lstStyle/>
          <a:p>
            <a:r>
              <a:rPr lang="en-GB" dirty="0"/>
              <a:t>Purpose of research </a:t>
            </a:r>
          </a:p>
        </p:txBody>
      </p:sp>
      <p:sp>
        <p:nvSpPr>
          <p:cNvPr id="7" name="Rectangle 6"/>
          <p:cNvSpPr/>
          <p:nvPr/>
        </p:nvSpPr>
        <p:spPr>
          <a:xfrm>
            <a:off x="1855805" y="2030963"/>
            <a:ext cx="8221255" cy="1156996"/>
          </a:xfrm>
          <a:prstGeom prst="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Serious socio-political controversies about the future of work</a:t>
            </a:r>
          </a:p>
          <a:p>
            <a:pPr marL="285750" indent="-285750">
              <a:buFont typeface="Arial" panose="020B0604020202020204" pitchFamily="34" charset="0"/>
              <a:buChar char="•"/>
            </a:pPr>
            <a:r>
              <a:rPr lang="en-GB" dirty="0">
                <a:solidFill>
                  <a:schemeClr val="tx1"/>
                </a:solidFill>
              </a:rPr>
              <a:t>How digital technology influences contemporary work? </a:t>
            </a:r>
          </a:p>
          <a:p>
            <a:pPr marL="285750" indent="-285750">
              <a:buFont typeface="Arial" panose="020B0604020202020204" pitchFamily="34" charset="0"/>
              <a:buChar char="•"/>
            </a:pPr>
            <a:r>
              <a:rPr lang="en-GB" dirty="0">
                <a:solidFill>
                  <a:schemeClr val="tx1"/>
                </a:solidFill>
              </a:rPr>
              <a:t>Are changes in work  revolutionary?</a:t>
            </a:r>
          </a:p>
          <a:p>
            <a:pPr marL="285750" indent="-285750">
              <a:buFont typeface="Arial" panose="020B0604020202020204" pitchFamily="34" charset="0"/>
              <a:buChar char="•"/>
            </a:pPr>
            <a:r>
              <a:rPr lang="en-GB" dirty="0">
                <a:solidFill>
                  <a:schemeClr val="tx1"/>
                </a:solidFill>
              </a:rPr>
              <a:t>Is digitalisation more formidable in relation to work than the first industrial revolution ?</a:t>
            </a:r>
          </a:p>
          <a:p>
            <a:pPr marL="285750" indent="-285750" algn="ctr">
              <a:buFont typeface="Arial" panose="020B0604020202020204" pitchFamily="34" charset="0"/>
              <a:buChar char="•"/>
            </a:pPr>
            <a:endParaRPr lang="en-GB" dirty="0"/>
          </a:p>
        </p:txBody>
      </p:sp>
      <p:sp>
        <p:nvSpPr>
          <p:cNvPr id="8" name="Rectangle 7"/>
          <p:cNvSpPr/>
          <p:nvPr/>
        </p:nvSpPr>
        <p:spPr>
          <a:xfrm>
            <a:off x="1855806" y="1492898"/>
            <a:ext cx="8221254" cy="538065"/>
          </a:xfrm>
          <a:prstGeom prst="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FF00"/>
                </a:solidFill>
              </a:rPr>
              <a:t>There are serious socio-political theoretical controversies about the future of work</a:t>
            </a:r>
          </a:p>
        </p:txBody>
      </p:sp>
      <p:sp>
        <p:nvSpPr>
          <p:cNvPr id="9" name="Rectangle 8"/>
          <p:cNvSpPr/>
          <p:nvPr/>
        </p:nvSpPr>
        <p:spPr>
          <a:xfrm>
            <a:off x="1855806" y="3380792"/>
            <a:ext cx="8221254" cy="538065"/>
          </a:xfrm>
          <a:prstGeom prst="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FF00"/>
                </a:solidFill>
              </a:rPr>
              <a:t>There is no coherent theory or analytical-normative framework to assess the transformation of work under digital technologies</a:t>
            </a:r>
          </a:p>
        </p:txBody>
      </p:sp>
      <p:sp>
        <p:nvSpPr>
          <p:cNvPr id="10" name="Rectangle 9"/>
          <p:cNvSpPr/>
          <p:nvPr/>
        </p:nvSpPr>
        <p:spPr>
          <a:xfrm>
            <a:off x="1855806" y="4035490"/>
            <a:ext cx="8221254" cy="538065"/>
          </a:xfrm>
          <a:prstGeom prst="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FF00"/>
                </a:solidFill>
              </a:rPr>
              <a:t>Purpose of research</a:t>
            </a:r>
          </a:p>
        </p:txBody>
      </p:sp>
      <p:sp>
        <p:nvSpPr>
          <p:cNvPr id="11" name="Rectangle 10"/>
          <p:cNvSpPr/>
          <p:nvPr/>
        </p:nvSpPr>
        <p:spPr>
          <a:xfrm>
            <a:off x="1855806" y="4551783"/>
            <a:ext cx="8221254" cy="1635967"/>
          </a:xfrm>
          <a:prstGeom prst="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To summarise </a:t>
            </a:r>
            <a:r>
              <a:rPr lang="en-US" dirty="0">
                <a:solidFill>
                  <a:schemeClr val="tx1"/>
                </a:solidFill>
              </a:rPr>
              <a:t>main theoretical controversies regarding the </a:t>
            </a:r>
            <a:r>
              <a:rPr lang="en-US" dirty="0" err="1">
                <a:solidFill>
                  <a:schemeClr val="tx1"/>
                </a:solidFill>
              </a:rPr>
              <a:t>digitalisation</a:t>
            </a:r>
            <a:r>
              <a:rPr lang="en-US" dirty="0">
                <a:solidFill>
                  <a:schemeClr val="tx1"/>
                </a:solidFill>
              </a:rPr>
              <a:t> of work </a:t>
            </a:r>
            <a:r>
              <a:rPr lang="en-GB" dirty="0">
                <a:solidFill>
                  <a:schemeClr val="tx1"/>
                </a:solidFill>
              </a:rPr>
              <a:t>which might have practical implications for public and government policies to facilitate positive change with respect to the digital labour market</a:t>
            </a:r>
            <a:endParaRPr lang="en-US" dirty="0">
              <a:solidFill>
                <a:schemeClr val="tx1"/>
              </a:solidFill>
            </a:endParaRPr>
          </a:p>
          <a:p>
            <a:pPr marL="285750" indent="-285750" algn="ctr">
              <a:buFont typeface="Arial" panose="020B0604020202020204" pitchFamily="34" charset="0"/>
              <a:buChar char="•"/>
            </a:pPr>
            <a:endParaRPr lang="en-GB" dirty="0"/>
          </a:p>
        </p:txBody>
      </p:sp>
      <p:sp>
        <p:nvSpPr>
          <p:cNvPr id="12" name="Down Arrow 11"/>
          <p:cNvSpPr/>
          <p:nvPr/>
        </p:nvSpPr>
        <p:spPr>
          <a:xfrm>
            <a:off x="5467739" y="3135086"/>
            <a:ext cx="457200" cy="24570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Down Arrow 12"/>
          <p:cNvSpPr/>
          <p:nvPr/>
        </p:nvSpPr>
        <p:spPr>
          <a:xfrm>
            <a:off x="5467739" y="3988837"/>
            <a:ext cx="457200" cy="24570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2494083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56821"/>
          </a:xfrm>
        </p:spPr>
        <p:txBody>
          <a:bodyPr/>
          <a:lstStyle/>
          <a:p>
            <a:r>
              <a:rPr lang="en-GB" dirty="0"/>
              <a:t>Methodology: conceptual research</a:t>
            </a:r>
          </a:p>
        </p:txBody>
      </p:sp>
      <p:sp>
        <p:nvSpPr>
          <p:cNvPr id="3" name="Content Placeholder 2"/>
          <p:cNvSpPr>
            <a:spLocks noGrp="1"/>
          </p:cNvSpPr>
          <p:nvPr>
            <p:ph idx="1"/>
          </p:nvPr>
        </p:nvSpPr>
        <p:spPr>
          <a:xfrm>
            <a:off x="2505236" y="1583093"/>
            <a:ext cx="8915400" cy="1682620"/>
          </a:xfrm>
        </p:spPr>
        <p:txBody>
          <a:bodyPr>
            <a:normAutofit fontScale="70000" lnSpcReduction="20000"/>
          </a:bodyPr>
          <a:lstStyle/>
          <a:p>
            <a:r>
              <a:rPr lang="en-US" dirty="0"/>
              <a:t>To describe the three socio-technological megatrends that </a:t>
            </a:r>
            <a:r>
              <a:rPr lang="en-US" dirty="0" err="1"/>
              <a:t>reorganise</a:t>
            </a:r>
            <a:r>
              <a:rPr lang="en-US" dirty="0"/>
              <a:t> the economy and society on a global scale including work</a:t>
            </a:r>
          </a:p>
          <a:p>
            <a:r>
              <a:rPr lang="en-US" dirty="0"/>
              <a:t>To discusses two dominant narratives - </a:t>
            </a:r>
            <a:r>
              <a:rPr lang="en-US" dirty="0">
                <a:solidFill>
                  <a:srgbClr val="AE3282"/>
                </a:solidFill>
              </a:rPr>
              <a:t>utopian and dystopian </a:t>
            </a:r>
            <a:r>
              <a:rPr lang="en-US" dirty="0"/>
              <a:t>- regarding the evolution of work driven by digital technologies over the </a:t>
            </a:r>
          </a:p>
          <a:p>
            <a:pPr marL="0" indent="0">
              <a:buNone/>
            </a:pPr>
            <a:r>
              <a:rPr lang="en-US" dirty="0">
                <a:solidFill>
                  <a:srgbClr val="AE3282"/>
                </a:solidFill>
              </a:rPr>
              <a:t>		</a:t>
            </a:r>
            <a:r>
              <a:rPr lang="en-US" b="1" dirty="0">
                <a:solidFill>
                  <a:srgbClr val="AE3282"/>
                </a:solidFill>
              </a:rPr>
              <a:t>four selected areas</a:t>
            </a:r>
            <a:r>
              <a:rPr lang="en-US" b="1" dirty="0"/>
              <a:t> </a:t>
            </a:r>
            <a:r>
              <a:rPr lang="en-US" dirty="0"/>
              <a:t>which are rich in theoretical controversies </a:t>
            </a:r>
            <a:endParaRPr lang="en-GB" dirty="0"/>
          </a:p>
        </p:txBody>
      </p:sp>
      <p:sp>
        <p:nvSpPr>
          <p:cNvPr id="4" name="TextBox 3"/>
          <p:cNvSpPr txBox="1"/>
          <p:nvPr/>
        </p:nvSpPr>
        <p:spPr>
          <a:xfrm>
            <a:off x="2592925" y="3553418"/>
            <a:ext cx="1856792" cy="646331"/>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r>
              <a:rPr lang="en-US" dirty="0">
                <a:solidFill>
                  <a:schemeClr val="tx1"/>
                </a:solidFill>
              </a:rPr>
              <a:t>Technological</a:t>
            </a:r>
            <a:r>
              <a:rPr lang="en-US" dirty="0"/>
              <a:t> </a:t>
            </a:r>
            <a:r>
              <a:rPr lang="en-US" dirty="0">
                <a:solidFill>
                  <a:schemeClr val="tx1"/>
                </a:solidFill>
              </a:rPr>
              <a:t>change</a:t>
            </a:r>
            <a:endParaRPr lang="en-GB" dirty="0">
              <a:solidFill>
                <a:schemeClr val="tx1"/>
              </a:solidFill>
            </a:endParaRPr>
          </a:p>
        </p:txBody>
      </p:sp>
      <p:sp>
        <p:nvSpPr>
          <p:cNvPr id="5" name="TextBox 4"/>
          <p:cNvSpPr txBox="1"/>
          <p:nvPr/>
        </p:nvSpPr>
        <p:spPr>
          <a:xfrm>
            <a:off x="4752392" y="3553418"/>
            <a:ext cx="1856792" cy="646331"/>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r>
              <a:rPr lang="en-US" dirty="0" err="1">
                <a:solidFill>
                  <a:schemeClr val="tx1"/>
                </a:solidFill>
              </a:rPr>
              <a:t>Labour</a:t>
            </a:r>
            <a:r>
              <a:rPr lang="en-US" dirty="0">
                <a:solidFill>
                  <a:schemeClr val="tx1"/>
                </a:solidFill>
              </a:rPr>
              <a:t> platforms</a:t>
            </a:r>
            <a:endParaRPr lang="en-GB" dirty="0">
              <a:solidFill>
                <a:schemeClr val="tx1"/>
              </a:solidFill>
            </a:endParaRPr>
          </a:p>
        </p:txBody>
      </p:sp>
      <p:sp>
        <p:nvSpPr>
          <p:cNvPr id="6" name="TextBox 5"/>
          <p:cNvSpPr txBox="1"/>
          <p:nvPr/>
        </p:nvSpPr>
        <p:spPr>
          <a:xfrm>
            <a:off x="6805126" y="3534757"/>
            <a:ext cx="1856792" cy="646331"/>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r>
              <a:rPr lang="en-US" dirty="0" err="1">
                <a:solidFill>
                  <a:schemeClr val="tx1"/>
                </a:solidFill>
              </a:rPr>
              <a:t>Polarisation</a:t>
            </a:r>
            <a:r>
              <a:rPr lang="en-US" dirty="0">
                <a:solidFill>
                  <a:schemeClr val="tx1"/>
                </a:solidFill>
              </a:rPr>
              <a:t> of work</a:t>
            </a:r>
            <a:endParaRPr lang="en-GB" dirty="0">
              <a:solidFill>
                <a:schemeClr val="tx1"/>
              </a:solidFill>
            </a:endParaRPr>
          </a:p>
        </p:txBody>
      </p:sp>
      <p:sp>
        <p:nvSpPr>
          <p:cNvPr id="7" name="TextBox 6"/>
          <p:cNvSpPr txBox="1"/>
          <p:nvPr/>
        </p:nvSpPr>
        <p:spPr>
          <a:xfrm>
            <a:off x="8857860" y="3467875"/>
            <a:ext cx="1856792" cy="646331"/>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r>
              <a:rPr lang="en-US" dirty="0">
                <a:solidFill>
                  <a:schemeClr val="tx1"/>
                </a:solidFill>
              </a:rPr>
              <a:t>Non-standard employment</a:t>
            </a:r>
            <a:endParaRPr lang="en-GB" dirty="0">
              <a:solidFill>
                <a:schemeClr val="tx1"/>
              </a:solidFill>
            </a:endParaRPr>
          </a:p>
        </p:txBody>
      </p:sp>
      <p:sp>
        <p:nvSpPr>
          <p:cNvPr id="8" name="TextBox 7"/>
          <p:cNvSpPr txBox="1"/>
          <p:nvPr/>
        </p:nvSpPr>
        <p:spPr>
          <a:xfrm>
            <a:off x="2799184" y="4655976"/>
            <a:ext cx="7231224" cy="923330"/>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pPr algn="ctr"/>
            <a:r>
              <a:rPr lang="en-GB" dirty="0">
                <a:solidFill>
                  <a:schemeClr val="tx1"/>
                </a:solidFill>
              </a:rPr>
              <a:t>In order to identify future research themes  that require critical thinking  and provide practical implications for  policies in labour market remediation</a:t>
            </a:r>
          </a:p>
        </p:txBody>
      </p:sp>
      <p:cxnSp>
        <p:nvCxnSpPr>
          <p:cNvPr id="10" name="Straight Arrow Connector 9"/>
          <p:cNvCxnSpPr/>
          <p:nvPr/>
        </p:nvCxnSpPr>
        <p:spPr>
          <a:xfrm flipH="1">
            <a:off x="3694922" y="3116424"/>
            <a:ext cx="754795" cy="3514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4449717" y="3116424"/>
            <a:ext cx="4638299" cy="3514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4449717" y="3116424"/>
            <a:ext cx="458185" cy="41833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4472506" y="3116138"/>
            <a:ext cx="2758718" cy="4372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0" name="Down Arrow 19"/>
          <p:cNvSpPr/>
          <p:nvPr/>
        </p:nvSpPr>
        <p:spPr>
          <a:xfrm>
            <a:off x="5756988" y="4385388"/>
            <a:ext cx="1390261" cy="15862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389687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Global megatrends-driving forces behind changes in work</a:t>
            </a:r>
          </a:p>
        </p:txBody>
      </p:sp>
      <p:sp>
        <p:nvSpPr>
          <p:cNvPr id="4" name="TextBox 3"/>
          <p:cNvSpPr txBox="1"/>
          <p:nvPr/>
        </p:nvSpPr>
        <p:spPr>
          <a:xfrm>
            <a:off x="1800809" y="1905000"/>
            <a:ext cx="2761861" cy="1200329"/>
          </a:xfrm>
          <a:prstGeom prst="rect">
            <a:avLst/>
          </a:prstGeom>
        </p:spPr>
        <p:style>
          <a:lnRef idx="0">
            <a:schemeClr val="accent6"/>
          </a:lnRef>
          <a:fillRef idx="3">
            <a:schemeClr val="accent6"/>
          </a:fillRef>
          <a:effectRef idx="3">
            <a:schemeClr val="accent6"/>
          </a:effectRef>
          <a:fontRef idx="minor">
            <a:schemeClr val="lt1"/>
          </a:fontRef>
        </p:style>
        <p:txBody>
          <a:bodyPr wrap="square" rtlCol="0">
            <a:spAutoFit/>
          </a:bodyPr>
          <a:lstStyle/>
          <a:p>
            <a:r>
              <a:rPr lang="en-US" dirty="0" err="1">
                <a:solidFill>
                  <a:schemeClr val="tx1"/>
                </a:solidFill>
              </a:rPr>
              <a:t>Globalisation</a:t>
            </a:r>
            <a:r>
              <a:rPr lang="en-US" dirty="0">
                <a:solidFill>
                  <a:schemeClr val="tx1"/>
                </a:solidFill>
              </a:rPr>
              <a:t> of the </a:t>
            </a:r>
            <a:r>
              <a:rPr lang="en-US" dirty="0" err="1">
                <a:solidFill>
                  <a:schemeClr val="tx1"/>
                </a:solidFill>
              </a:rPr>
              <a:t>labour</a:t>
            </a:r>
            <a:r>
              <a:rPr lang="en-US" dirty="0">
                <a:solidFill>
                  <a:schemeClr val="tx1"/>
                </a:solidFill>
              </a:rPr>
              <a:t> market</a:t>
            </a:r>
          </a:p>
          <a:p>
            <a:endParaRPr lang="en-US" dirty="0">
              <a:solidFill>
                <a:schemeClr val="tx1"/>
              </a:solidFill>
            </a:endParaRPr>
          </a:p>
          <a:p>
            <a:endParaRPr lang="en-GB" dirty="0">
              <a:solidFill>
                <a:schemeClr val="tx1"/>
              </a:solidFill>
            </a:endParaRPr>
          </a:p>
        </p:txBody>
      </p:sp>
      <p:sp>
        <p:nvSpPr>
          <p:cNvPr id="5" name="TextBox 4"/>
          <p:cNvSpPr txBox="1"/>
          <p:nvPr/>
        </p:nvSpPr>
        <p:spPr>
          <a:xfrm>
            <a:off x="1800808" y="3382687"/>
            <a:ext cx="2761861" cy="923330"/>
          </a:xfrm>
          <a:prstGeom prst="rect">
            <a:avLst/>
          </a:prstGeom>
        </p:spPr>
        <p:style>
          <a:lnRef idx="0">
            <a:schemeClr val="accent6"/>
          </a:lnRef>
          <a:fillRef idx="3">
            <a:schemeClr val="accent6"/>
          </a:fillRef>
          <a:effectRef idx="3">
            <a:schemeClr val="accent6"/>
          </a:effectRef>
          <a:fontRef idx="minor">
            <a:schemeClr val="lt1"/>
          </a:fontRef>
        </p:style>
        <p:txBody>
          <a:bodyPr wrap="square" rtlCol="0">
            <a:spAutoFit/>
          </a:bodyPr>
          <a:lstStyle/>
          <a:p>
            <a:r>
              <a:rPr lang="en-US" dirty="0">
                <a:solidFill>
                  <a:schemeClr val="tx1"/>
                </a:solidFill>
              </a:rPr>
              <a:t>Rise of the intangible economy and Industry 4.0</a:t>
            </a:r>
            <a:endParaRPr lang="en-GB" dirty="0">
              <a:solidFill>
                <a:schemeClr val="tx1"/>
              </a:solidFill>
            </a:endParaRPr>
          </a:p>
        </p:txBody>
      </p:sp>
      <p:sp>
        <p:nvSpPr>
          <p:cNvPr id="6" name="TextBox 5"/>
          <p:cNvSpPr txBox="1"/>
          <p:nvPr/>
        </p:nvSpPr>
        <p:spPr>
          <a:xfrm>
            <a:off x="1800808" y="4490291"/>
            <a:ext cx="2761861" cy="1200329"/>
          </a:xfrm>
          <a:prstGeom prst="rect">
            <a:avLst/>
          </a:prstGeom>
        </p:spPr>
        <p:style>
          <a:lnRef idx="0">
            <a:schemeClr val="accent6"/>
          </a:lnRef>
          <a:fillRef idx="3">
            <a:schemeClr val="accent6"/>
          </a:fillRef>
          <a:effectRef idx="3">
            <a:schemeClr val="accent6"/>
          </a:effectRef>
          <a:fontRef idx="minor">
            <a:schemeClr val="lt1"/>
          </a:fontRef>
        </p:style>
        <p:txBody>
          <a:bodyPr wrap="square" rtlCol="0">
            <a:spAutoFit/>
          </a:bodyPr>
          <a:lstStyle/>
          <a:p>
            <a:r>
              <a:rPr lang="en-GB" dirty="0">
                <a:solidFill>
                  <a:schemeClr val="tx1"/>
                </a:solidFill>
              </a:rPr>
              <a:t>Rise of platform capitalism/society</a:t>
            </a:r>
          </a:p>
          <a:p>
            <a:endParaRPr lang="en-GB" dirty="0">
              <a:solidFill>
                <a:schemeClr val="tx1"/>
              </a:solidFill>
            </a:endParaRPr>
          </a:p>
          <a:p>
            <a:r>
              <a:rPr lang="en-GB" dirty="0">
                <a:solidFill>
                  <a:schemeClr val="tx1"/>
                </a:solidFill>
              </a:rPr>
              <a:t> </a:t>
            </a:r>
          </a:p>
        </p:txBody>
      </p:sp>
      <p:sp>
        <p:nvSpPr>
          <p:cNvPr id="8" name="TextBox 7"/>
          <p:cNvSpPr txBox="1"/>
          <p:nvPr/>
        </p:nvSpPr>
        <p:spPr>
          <a:xfrm>
            <a:off x="4805231" y="1945280"/>
            <a:ext cx="6699380" cy="1384995"/>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marL="285750" indent="-285750">
              <a:buFont typeface="Arial" panose="020B0604020202020204" pitchFamily="34" charset="0"/>
              <a:buChar char="•"/>
            </a:pPr>
            <a:r>
              <a:rPr lang="en-GB" sz="1200" dirty="0">
                <a:solidFill>
                  <a:srgbClr val="FF0000"/>
                </a:solidFill>
              </a:rPr>
              <a:t>Remote work and mobility of the workforce- </a:t>
            </a:r>
            <a:r>
              <a:rPr lang="en-US" sz="1200" dirty="0">
                <a:solidFill>
                  <a:srgbClr val="FF0000"/>
                </a:solidFill>
              </a:rPr>
              <a:t>opportunities of workers’ inclusion in global value chains; </a:t>
            </a:r>
          </a:p>
          <a:p>
            <a:pPr marL="285750" indent="-285750">
              <a:buFont typeface="Arial" panose="020B0604020202020204" pitchFamily="34" charset="0"/>
              <a:buChar char="•"/>
            </a:pPr>
            <a:r>
              <a:rPr lang="en-US" sz="1200" dirty="0"/>
              <a:t>Relocating industries and businesses to areas of higher profits (e.g., the Chinese shock);</a:t>
            </a:r>
          </a:p>
          <a:p>
            <a:pPr marL="285750" indent="-285750">
              <a:buFont typeface="Arial" panose="020B0604020202020204" pitchFamily="34" charset="0"/>
              <a:buChar char="•"/>
            </a:pPr>
            <a:r>
              <a:rPr lang="en-US" sz="1200" dirty="0"/>
              <a:t>Weakening of local </a:t>
            </a:r>
            <a:r>
              <a:rPr lang="en-US" sz="1200" dirty="0" err="1"/>
              <a:t>labour</a:t>
            </a:r>
            <a:r>
              <a:rPr lang="en-US" sz="1200" dirty="0"/>
              <a:t> markets: depression of job opportunities, wages, and stagnant business dynamics;</a:t>
            </a:r>
          </a:p>
          <a:p>
            <a:pPr marL="285750" indent="-285750">
              <a:buFont typeface="Arial" panose="020B0604020202020204" pitchFamily="34" charset="0"/>
              <a:buChar char="•"/>
            </a:pPr>
            <a:r>
              <a:rPr lang="en-US" sz="1200" dirty="0"/>
              <a:t> compete with global digital </a:t>
            </a:r>
            <a:r>
              <a:rPr lang="en-US" sz="1200" dirty="0" err="1"/>
              <a:t>labour</a:t>
            </a:r>
            <a:r>
              <a:rPr lang="en-US" sz="1200" dirty="0"/>
              <a:t> platforms (decline in wages, education…)</a:t>
            </a:r>
            <a:endParaRPr lang="en-GB" sz="1200" dirty="0"/>
          </a:p>
        </p:txBody>
      </p:sp>
      <p:sp>
        <p:nvSpPr>
          <p:cNvPr id="9" name="TextBox 8"/>
          <p:cNvSpPr txBox="1"/>
          <p:nvPr/>
        </p:nvSpPr>
        <p:spPr>
          <a:xfrm>
            <a:off x="4805231" y="3370555"/>
            <a:ext cx="6699380" cy="830997"/>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marL="285750" indent="-285750">
              <a:buFont typeface="Arial" panose="020B0604020202020204" pitchFamily="34" charset="0"/>
              <a:buChar char="•"/>
            </a:pPr>
            <a:r>
              <a:rPr lang="en-US" sz="1200" dirty="0">
                <a:solidFill>
                  <a:srgbClr val="FF0000"/>
                </a:solidFill>
              </a:rPr>
              <a:t>New business model/paradigm shift in comp. organization  that integrates the whole value chain by digital technologies;</a:t>
            </a:r>
          </a:p>
          <a:p>
            <a:pPr marL="285750" indent="-285750">
              <a:buFont typeface="Arial" panose="020B0604020202020204" pitchFamily="34" charset="0"/>
              <a:buChar char="•"/>
            </a:pPr>
            <a:r>
              <a:rPr lang="en-GB" sz="1200" dirty="0">
                <a:solidFill>
                  <a:srgbClr val="FF0000"/>
                </a:solidFill>
              </a:rPr>
              <a:t>Cyber-physical communication systems (smart machines)</a:t>
            </a:r>
            <a:r>
              <a:rPr lang="en-US" sz="1200" dirty="0">
                <a:solidFill>
                  <a:srgbClr val="FF0000"/>
                </a:solidFill>
              </a:rPr>
              <a:t>(it is not automatization)</a:t>
            </a:r>
          </a:p>
          <a:p>
            <a:pPr marL="285750" indent="-285750">
              <a:buFont typeface="Arial" panose="020B0604020202020204" pitchFamily="34" charset="0"/>
              <a:buChar char="•"/>
            </a:pPr>
            <a:r>
              <a:rPr lang="en-US" sz="1200" dirty="0"/>
              <a:t>Unknown complex and ambivalent socio-technical and cultural phenomenon </a:t>
            </a:r>
            <a:endParaRPr lang="en-GB" sz="1200" dirty="0"/>
          </a:p>
        </p:txBody>
      </p:sp>
      <p:sp>
        <p:nvSpPr>
          <p:cNvPr id="10" name="TextBox 9"/>
          <p:cNvSpPr txBox="1"/>
          <p:nvPr/>
        </p:nvSpPr>
        <p:spPr>
          <a:xfrm>
            <a:off x="4805231" y="4489426"/>
            <a:ext cx="6699380" cy="1200329"/>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marL="285750" indent="-285750">
              <a:buFont typeface="Arial" panose="020B0604020202020204" pitchFamily="34" charset="0"/>
              <a:buChar char="•"/>
            </a:pPr>
            <a:r>
              <a:rPr lang="en-US" sz="1200" dirty="0"/>
              <a:t>Dominated by technological giants, “the big five” (Google, Facebook..)</a:t>
            </a:r>
          </a:p>
          <a:p>
            <a:pPr marL="285750" indent="-285750">
              <a:buFont typeface="Arial" panose="020B0604020202020204" pitchFamily="34" charset="0"/>
              <a:buChar char="•"/>
            </a:pPr>
            <a:r>
              <a:rPr lang="en-US" sz="1200" dirty="0">
                <a:solidFill>
                  <a:srgbClr val="FF0000"/>
                </a:solidFill>
              </a:rPr>
              <a:t>New economic models and value chains grounded in network effects and platform structures;</a:t>
            </a:r>
          </a:p>
          <a:p>
            <a:pPr marL="285750" indent="-285750">
              <a:buFont typeface="Arial" panose="020B0604020202020204" pitchFamily="34" charset="0"/>
              <a:buChar char="•"/>
            </a:pPr>
            <a:r>
              <a:rPr lang="en-US" sz="1200" dirty="0">
                <a:solidFill>
                  <a:srgbClr val="FF0000"/>
                </a:solidFill>
              </a:rPr>
              <a:t>Increases productivity, provide additional income; work flexibility;</a:t>
            </a:r>
          </a:p>
          <a:p>
            <a:pPr marL="285750" indent="-285750">
              <a:buFont typeface="Arial" panose="020B0604020202020204" pitchFamily="34" charset="0"/>
              <a:buChar char="•"/>
            </a:pPr>
            <a:r>
              <a:rPr lang="en-US" sz="1200" dirty="0"/>
              <a:t>Decomposition of work into gigs;</a:t>
            </a:r>
          </a:p>
          <a:p>
            <a:pPr marL="285750" indent="-285750">
              <a:buFont typeface="Arial" panose="020B0604020202020204" pitchFamily="34" charset="0"/>
              <a:buChar char="•"/>
            </a:pPr>
            <a:r>
              <a:rPr lang="en-US" sz="1200" dirty="0"/>
              <a:t>Destroy their competitors and entire industries; </a:t>
            </a:r>
            <a:endParaRPr lang="en-GB" sz="1200" dirty="0"/>
          </a:p>
        </p:txBody>
      </p:sp>
      <p:sp>
        <p:nvSpPr>
          <p:cNvPr id="11" name="Right Arrow 10"/>
          <p:cNvSpPr/>
          <p:nvPr/>
        </p:nvSpPr>
        <p:spPr>
          <a:xfrm>
            <a:off x="4435366" y="2417379"/>
            <a:ext cx="462455" cy="39939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ight Arrow 12"/>
          <p:cNvSpPr/>
          <p:nvPr/>
        </p:nvSpPr>
        <p:spPr>
          <a:xfrm>
            <a:off x="4454726" y="3589559"/>
            <a:ext cx="462455" cy="39939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ight Arrow 13"/>
          <p:cNvSpPr/>
          <p:nvPr/>
        </p:nvSpPr>
        <p:spPr>
          <a:xfrm>
            <a:off x="4405838" y="4761739"/>
            <a:ext cx="462455" cy="39939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0716423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85848" y="624110"/>
            <a:ext cx="9118763" cy="1280890"/>
          </a:xfrm>
        </p:spPr>
        <p:txBody>
          <a:bodyPr>
            <a:normAutofit fontScale="90000"/>
          </a:bodyPr>
          <a:lstStyle/>
          <a:p>
            <a:r>
              <a:rPr lang="en-GB" b="1" dirty="0"/>
              <a:t>Development of work in the industrial age</a:t>
            </a:r>
            <a:endParaRPr lang="en-GB" dirty="0"/>
          </a:p>
        </p:txBody>
      </p:sp>
      <p:pic>
        <p:nvPicPr>
          <p:cNvPr id="3" name="Picture 2"/>
          <p:cNvPicPr/>
          <p:nvPr/>
        </p:nvPicPr>
        <p:blipFill>
          <a:blip r:embed="rId2">
            <a:extLst>
              <a:ext uri="{28A0092B-C50C-407E-A947-70E740481C1C}">
                <a14:useLocalDpi xmlns:a14="http://schemas.microsoft.com/office/drawing/2010/main" val="0"/>
              </a:ext>
            </a:extLst>
          </a:blip>
          <a:srcRect/>
          <a:stretch>
            <a:fillRect/>
          </a:stretch>
        </p:blipFill>
        <p:spPr bwMode="auto">
          <a:xfrm>
            <a:off x="2592924" y="2133600"/>
            <a:ext cx="8278582" cy="3965729"/>
          </a:xfrm>
          <a:prstGeom prst="rect">
            <a:avLst/>
          </a:prstGeom>
          <a:noFill/>
          <a:ln>
            <a:noFill/>
          </a:ln>
        </p:spPr>
      </p:pic>
      <p:sp>
        <p:nvSpPr>
          <p:cNvPr id="4" name="TextBox 3"/>
          <p:cNvSpPr txBox="1"/>
          <p:nvPr/>
        </p:nvSpPr>
        <p:spPr>
          <a:xfrm>
            <a:off x="2592924" y="6099329"/>
            <a:ext cx="5065986" cy="276999"/>
          </a:xfrm>
          <a:prstGeom prst="rect">
            <a:avLst/>
          </a:prstGeom>
          <a:noFill/>
        </p:spPr>
        <p:txBody>
          <a:bodyPr wrap="square" rtlCol="0">
            <a:spAutoFit/>
          </a:bodyPr>
          <a:lstStyle/>
          <a:p>
            <a:r>
              <a:rPr lang="en-GB" sz="1200"/>
              <a:t>Adapted from Buhr, 2015.</a:t>
            </a:r>
          </a:p>
        </p:txBody>
      </p:sp>
    </p:spTree>
    <p:extLst>
      <p:ext uri="{BB962C8B-B14F-4D97-AF65-F5344CB8AC3E}">
        <p14:creationId xmlns:p14="http://schemas.microsoft.com/office/powerpoint/2010/main" val="15805452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902372" y="624110"/>
            <a:ext cx="9602239" cy="1280890"/>
          </a:xfrm>
        </p:spPr>
        <p:txBody>
          <a:bodyPr>
            <a:normAutofit fontScale="90000"/>
          </a:bodyPr>
          <a:lstStyle/>
          <a:p>
            <a:r>
              <a:rPr lang="en-US" dirty="0"/>
              <a:t>There is no consensus regarding the impact of the mega-trends on jobs and employment</a:t>
            </a:r>
            <a:r>
              <a:rPr lang="en-GB" dirty="0"/>
              <a:t/>
            </a:r>
            <a:br>
              <a:rPr lang="en-GB" dirty="0"/>
            </a:br>
            <a:endParaRPr lang="en-GB" dirty="0"/>
          </a:p>
        </p:txBody>
      </p:sp>
      <p:sp>
        <p:nvSpPr>
          <p:cNvPr id="7" name="Text Placeholder 6"/>
          <p:cNvSpPr>
            <a:spLocks noGrp="1"/>
          </p:cNvSpPr>
          <p:nvPr>
            <p:ph type="body" idx="1"/>
          </p:nvPr>
        </p:nvSpPr>
        <p:spPr/>
        <p:txBody>
          <a:bodyPr/>
          <a:lstStyle/>
          <a:p>
            <a:r>
              <a:rPr lang="en-US" b="1" dirty="0"/>
              <a:t>Pessimists </a:t>
            </a:r>
            <a:endParaRPr lang="en-GB" b="1" dirty="0"/>
          </a:p>
        </p:txBody>
      </p:sp>
      <p:sp>
        <p:nvSpPr>
          <p:cNvPr id="8" name="Content Placeholder 7"/>
          <p:cNvSpPr>
            <a:spLocks noGrp="1"/>
          </p:cNvSpPr>
          <p:nvPr>
            <p:ph sz="half" idx="2"/>
          </p:nvPr>
        </p:nvSpPr>
        <p:spPr>
          <a:xfrm>
            <a:off x="2589212" y="2548966"/>
            <a:ext cx="4342893" cy="1844358"/>
          </a:xfrm>
        </p:spPr>
        <p:txBody>
          <a:bodyPr>
            <a:normAutofit fontScale="92500" lnSpcReduction="20000"/>
          </a:bodyPr>
          <a:lstStyle/>
          <a:p>
            <a:r>
              <a:rPr lang="en-US" dirty="0"/>
              <a:t>doomsday predictions for a dystopian future of work, painting a bleak picture of future job destruction, </a:t>
            </a:r>
            <a:r>
              <a:rPr lang="en-US" dirty="0" err="1"/>
              <a:t>polarisation</a:t>
            </a:r>
            <a:r>
              <a:rPr lang="en-US" dirty="0"/>
              <a:t>, and rising social inequalities</a:t>
            </a:r>
            <a:endParaRPr lang="en-GB" dirty="0"/>
          </a:p>
        </p:txBody>
      </p:sp>
      <p:sp>
        <p:nvSpPr>
          <p:cNvPr id="9" name="Text Placeholder 8"/>
          <p:cNvSpPr>
            <a:spLocks noGrp="1"/>
          </p:cNvSpPr>
          <p:nvPr>
            <p:ph type="body" sz="quarter" idx="3"/>
          </p:nvPr>
        </p:nvSpPr>
        <p:spPr/>
        <p:txBody>
          <a:bodyPr/>
          <a:lstStyle/>
          <a:p>
            <a:r>
              <a:rPr lang="en-US" b="1" dirty="0"/>
              <a:t>Optimists</a:t>
            </a:r>
            <a:endParaRPr lang="en-GB" b="1" dirty="0"/>
          </a:p>
        </p:txBody>
      </p:sp>
      <p:sp>
        <p:nvSpPr>
          <p:cNvPr id="10" name="Content Placeholder 9"/>
          <p:cNvSpPr>
            <a:spLocks noGrp="1"/>
          </p:cNvSpPr>
          <p:nvPr>
            <p:ph sz="quarter" idx="4"/>
          </p:nvPr>
        </p:nvSpPr>
        <p:spPr>
          <a:xfrm>
            <a:off x="7166957" y="2545738"/>
            <a:ext cx="4338674" cy="1847586"/>
          </a:xfrm>
        </p:spPr>
        <p:txBody>
          <a:bodyPr>
            <a:normAutofit fontScale="92500" lnSpcReduction="10000"/>
          </a:bodyPr>
          <a:lstStyle/>
          <a:p>
            <a:r>
              <a:rPr lang="en-US" dirty="0"/>
              <a:t>adopt a utopian perspective, boosting productivity, flexibility, creativity, abstract reasoning, and new, good-quality job opportunities </a:t>
            </a:r>
            <a:endParaRPr lang="en-GB" dirty="0"/>
          </a:p>
        </p:txBody>
      </p:sp>
      <p:sp>
        <p:nvSpPr>
          <p:cNvPr id="11" name="TextBox 10"/>
          <p:cNvSpPr txBox="1"/>
          <p:nvPr/>
        </p:nvSpPr>
        <p:spPr>
          <a:xfrm>
            <a:off x="3752193" y="4582511"/>
            <a:ext cx="6243145" cy="1477328"/>
          </a:xfrm>
          <a:prstGeom prst="rect">
            <a:avLst/>
          </a:prstGeom>
          <a:noFill/>
        </p:spPr>
        <p:txBody>
          <a:bodyPr wrap="square" rtlCol="0">
            <a:spAutoFit/>
          </a:bodyPr>
          <a:lstStyle/>
          <a:p>
            <a:r>
              <a:rPr lang="en-US" dirty="0"/>
              <a:t>Contrasting utopian and dystopian narratives, within the four selected controversial topics of work in the digital era that require critical theoretical analyses.</a:t>
            </a:r>
            <a:endParaRPr lang="en-GB" dirty="0"/>
          </a:p>
          <a:p>
            <a:r>
              <a:rPr lang="en-US" dirty="0"/>
              <a:t> </a:t>
            </a:r>
            <a:endParaRPr lang="en-GB" dirty="0"/>
          </a:p>
          <a:p>
            <a:endParaRPr lang="en-GB" dirty="0"/>
          </a:p>
        </p:txBody>
      </p:sp>
      <p:sp>
        <p:nvSpPr>
          <p:cNvPr id="12" name="TextBox 11"/>
          <p:cNvSpPr txBox="1"/>
          <p:nvPr/>
        </p:nvSpPr>
        <p:spPr>
          <a:xfrm>
            <a:off x="5115628" y="4209951"/>
            <a:ext cx="3867807" cy="369332"/>
          </a:xfrm>
          <a:prstGeom prst="rect">
            <a:avLst/>
          </a:prstGeom>
          <a:noFill/>
        </p:spPr>
        <p:txBody>
          <a:bodyPr wrap="square" rtlCol="0">
            <a:spAutoFit/>
          </a:bodyPr>
          <a:lstStyle/>
          <a:p>
            <a:pPr algn="ctr"/>
            <a:r>
              <a:rPr lang="en-GB" b="1" dirty="0"/>
              <a:t>Call for analysis of:</a:t>
            </a:r>
          </a:p>
        </p:txBody>
      </p:sp>
    </p:spTree>
    <p:extLst>
      <p:ext uri="{BB962C8B-B14F-4D97-AF65-F5344CB8AC3E}">
        <p14:creationId xmlns:p14="http://schemas.microsoft.com/office/powerpoint/2010/main" val="29261759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91256" y="624110"/>
            <a:ext cx="9213356" cy="1280890"/>
          </a:xfrm>
        </p:spPr>
        <p:txBody>
          <a:bodyPr>
            <a:normAutofit fontScale="90000"/>
          </a:bodyPr>
          <a:lstStyle/>
          <a:p>
            <a:r>
              <a:rPr lang="en-US" i="1" dirty="0"/>
              <a:t>1.Technological change towards the </a:t>
            </a:r>
            <a:r>
              <a:rPr lang="en-US" i="1" dirty="0" err="1"/>
              <a:t>digitalisation</a:t>
            </a:r>
            <a:r>
              <a:rPr lang="en-US" i="1" dirty="0"/>
              <a:t> of work</a:t>
            </a:r>
            <a:endParaRPr lang="en-GB" dirty="0"/>
          </a:p>
        </p:txBody>
      </p:sp>
      <p:sp>
        <p:nvSpPr>
          <p:cNvPr id="4" name="TextBox 3"/>
          <p:cNvSpPr txBox="1"/>
          <p:nvPr/>
        </p:nvSpPr>
        <p:spPr>
          <a:xfrm>
            <a:off x="1776248" y="1905000"/>
            <a:ext cx="10054185" cy="181588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marL="285750" indent="-285750">
              <a:buFont typeface="Arial" panose="020B0604020202020204" pitchFamily="34" charset="0"/>
              <a:buChar char="•"/>
            </a:pPr>
            <a:r>
              <a:rPr lang="en-GB" sz="1400" dirty="0"/>
              <a:t>Technological unemployment: an increase in technical efficiency above the level of labour absorption (compensation mechanism in transition from agrarian to an industrial society is not working);</a:t>
            </a:r>
          </a:p>
          <a:p>
            <a:pPr marL="285750" indent="-285750">
              <a:buFont typeface="Arial" panose="020B0604020202020204" pitchFamily="34" charset="0"/>
              <a:buChar char="•"/>
            </a:pPr>
            <a:r>
              <a:rPr lang="en-US" sz="1400" dirty="0"/>
              <a:t>Secular stagnation: today’s innovation, centered around entertainment (e.g., games and social networks), cannot contribute to long-</a:t>
            </a:r>
            <a:r>
              <a:rPr lang="en-US" sz="1400" dirty="0" err="1"/>
              <a:t>erm</a:t>
            </a:r>
            <a:r>
              <a:rPr lang="en-US" sz="1400" dirty="0"/>
              <a:t> economic growth;</a:t>
            </a:r>
          </a:p>
          <a:p>
            <a:pPr marL="285750" indent="-285750">
              <a:buFont typeface="Arial" panose="020B0604020202020204" pitchFamily="34" charset="0"/>
              <a:buChar char="•"/>
            </a:pPr>
            <a:r>
              <a:rPr lang="en-US" sz="1400" dirty="0"/>
              <a:t>Income gains reserved </a:t>
            </a:r>
            <a:r>
              <a:rPr lang="en-US" sz="1400" dirty="0" err="1"/>
              <a:t>fpr</a:t>
            </a:r>
            <a:r>
              <a:rPr lang="en-US" sz="1400" dirty="0"/>
              <a:t> only a small number of company owners (e.g., Google and Twitter);</a:t>
            </a:r>
          </a:p>
          <a:p>
            <a:pPr marL="285750" indent="-285750">
              <a:buFont typeface="Arial" panose="020B0604020202020204" pitchFamily="34" charset="0"/>
              <a:buChar char="•"/>
            </a:pPr>
            <a:r>
              <a:rPr lang="en-US" sz="1400" dirty="0"/>
              <a:t>Skyrocketing of wealth for the top 1% of capital owners (1% to 5% of the population);</a:t>
            </a:r>
            <a:endParaRPr lang="en-GB" sz="1400" dirty="0"/>
          </a:p>
          <a:p>
            <a:pPr marL="285750" indent="-285750">
              <a:buFont typeface="Arial" panose="020B0604020202020204" pitchFamily="34" charset="0"/>
              <a:buChar char="•"/>
            </a:pPr>
            <a:r>
              <a:rPr lang="en-GB" sz="1400" dirty="0"/>
              <a:t> A large number of jobs will be automated in the near  future or may even disappear completely; </a:t>
            </a:r>
          </a:p>
          <a:p>
            <a:pPr marL="285750" indent="-285750">
              <a:buFont typeface="Arial" panose="020B0604020202020204" pitchFamily="34" charset="0"/>
              <a:buChar char="•"/>
            </a:pPr>
            <a:r>
              <a:rPr lang="en-GB" sz="1400" dirty="0"/>
              <a:t>Negative impact on employment and wages</a:t>
            </a:r>
          </a:p>
        </p:txBody>
      </p:sp>
      <p:sp>
        <p:nvSpPr>
          <p:cNvPr id="5" name="TextBox 4"/>
          <p:cNvSpPr txBox="1"/>
          <p:nvPr/>
        </p:nvSpPr>
        <p:spPr>
          <a:xfrm>
            <a:off x="1776248" y="3828924"/>
            <a:ext cx="10054185" cy="2677656"/>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marL="285750" indent="-285750">
              <a:buFont typeface="Arial" panose="020B0604020202020204" pitchFamily="34" charset="0"/>
              <a:buChar char="•"/>
            </a:pPr>
            <a:r>
              <a:rPr lang="en-US" sz="1400" dirty="0"/>
              <a:t>Enable “major restructuring”- new work skills and work organization,  eventually enrich lives, businesses, and the world’s economy </a:t>
            </a:r>
          </a:p>
          <a:p>
            <a:pPr marL="285750" indent="-285750">
              <a:buFont typeface="Arial" panose="020B0604020202020204" pitchFamily="34" charset="0"/>
              <a:buChar char="•"/>
            </a:pPr>
            <a:r>
              <a:rPr lang="en-US" sz="1400" dirty="0"/>
              <a:t>Computers can improve our mental strength, just as the steam engine improved our muscle strength in the past and bring revolutionary changes comparable to the electrification of the late nineteenth century. </a:t>
            </a:r>
          </a:p>
          <a:p>
            <a:pPr marL="285750" indent="-285750">
              <a:buFont typeface="Arial" panose="020B0604020202020204" pitchFamily="34" charset="0"/>
              <a:buChar char="•"/>
            </a:pPr>
            <a:r>
              <a:rPr lang="en-US" sz="1400" dirty="0"/>
              <a:t>Digital technologies are fundamental </a:t>
            </a:r>
            <a:r>
              <a:rPr lang="en-US" sz="1400" dirty="0" err="1"/>
              <a:t>optimisation</a:t>
            </a:r>
            <a:r>
              <a:rPr lang="en-US" sz="1400" dirty="0"/>
              <a:t> factor that leads to zero marginal costs, free services, lower prices, increased productivity, and new job markets.</a:t>
            </a:r>
          </a:p>
          <a:p>
            <a:pPr marL="285750" indent="-285750">
              <a:buFont typeface="Arial" panose="020B0604020202020204" pitchFamily="34" charset="0"/>
              <a:buChar char="•"/>
            </a:pPr>
            <a:r>
              <a:rPr lang="en-US" sz="1400" dirty="0"/>
              <a:t>Empowerment of workers through a network of micro entrepreneurs against traditional corporations&lt;; </a:t>
            </a:r>
          </a:p>
          <a:p>
            <a:pPr marL="285750" indent="-285750">
              <a:buFont typeface="Arial" panose="020B0604020202020204" pitchFamily="34" charset="0"/>
              <a:buChar char="•"/>
            </a:pPr>
            <a:r>
              <a:rPr lang="en-US" sz="1400" dirty="0" err="1"/>
              <a:t>wWde</a:t>
            </a:r>
            <a:r>
              <a:rPr lang="en-US" sz="1400" dirty="0"/>
              <a:t> range of tasks are still difficult to automate because of the creative and social intelligence of people. </a:t>
            </a:r>
          </a:p>
          <a:p>
            <a:pPr marL="285750" indent="-285750">
              <a:buFont typeface="Arial" panose="020B0604020202020204" pitchFamily="34" charset="0"/>
              <a:buChar char="•"/>
            </a:pPr>
            <a:endParaRPr lang="en-US" sz="1400" dirty="0"/>
          </a:p>
          <a:p>
            <a:pPr algn="ctr"/>
            <a:r>
              <a:rPr lang="en-US" sz="1400" dirty="0">
                <a:solidFill>
                  <a:srgbClr val="FF0000"/>
                </a:solidFill>
              </a:rPr>
              <a:t>It is time to “kill” the myth of technological job loss, because history has shown that such anxieties never come to realization .</a:t>
            </a:r>
            <a:endParaRPr lang="en-GB" sz="1400" dirty="0">
              <a:solidFill>
                <a:srgbClr val="FF0000"/>
              </a:solidFill>
            </a:endParaRPr>
          </a:p>
          <a:p>
            <a:endParaRPr lang="en-GB" sz="1400" dirty="0"/>
          </a:p>
        </p:txBody>
      </p:sp>
      <p:sp>
        <p:nvSpPr>
          <p:cNvPr id="6" name="TextBox 5"/>
          <p:cNvSpPr txBox="1"/>
          <p:nvPr/>
        </p:nvSpPr>
        <p:spPr>
          <a:xfrm>
            <a:off x="1296271" y="2175641"/>
            <a:ext cx="461665" cy="1192869"/>
          </a:xfrm>
          <a:prstGeom prst="rect">
            <a:avLst/>
          </a:prstGeom>
          <a:noFill/>
        </p:spPr>
        <p:txBody>
          <a:bodyPr vert="vert270" wrap="square" rtlCol="0">
            <a:spAutoFit/>
          </a:bodyPr>
          <a:lstStyle/>
          <a:p>
            <a:r>
              <a:rPr lang="en-GB" b="1" dirty="0" err="1"/>
              <a:t>Pesimist</a:t>
            </a:r>
            <a:endParaRPr lang="en-GB" b="1" dirty="0"/>
          </a:p>
        </p:txBody>
      </p:sp>
      <p:sp>
        <p:nvSpPr>
          <p:cNvPr id="7" name="TextBox 6"/>
          <p:cNvSpPr txBox="1"/>
          <p:nvPr/>
        </p:nvSpPr>
        <p:spPr>
          <a:xfrm>
            <a:off x="1296271" y="3974883"/>
            <a:ext cx="461665" cy="1192869"/>
          </a:xfrm>
          <a:prstGeom prst="rect">
            <a:avLst/>
          </a:prstGeom>
          <a:noFill/>
        </p:spPr>
        <p:txBody>
          <a:bodyPr vert="vert270" wrap="square" rtlCol="0">
            <a:spAutoFit/>
          </a:bodyPr>
          <a:lstStyle/>
          <a:p>
            <a:r>
              <a:rPr lang="en-GB" b="1" dirty="0"/>
              <a:t>Optimist</a:t>
            </a:r>
          </a:p>
        </p:txBody>
      </p:sp>
    </p:spTree>
    <p:extLst>
      <p:ext uri="{BB962C8B-B14F-4D97-AF65-F5344CB8AC3E}">
        <p14:creationId xmlns:p14="http://schemas.microsoft.com/office/powerpoint/2010/main" val="25160790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74084" y="624110"/>
            <a:ext cx="9130528" cy="742601"/>
          </a:xfrm>
        </p:spPr>
        <p:txBody>
          <a:bodyPr/>
          <a:lstStyle/>
          <a:p>
            <a:r>
              <a:rPr lang="en-GB" i="1" dirty="0"/>
              <a:t>2. </a:t>
            </a:r>
            <a:r>
              <a:rPr lang="en-US" i="1" dirty="0" err="1"/>
              <a:t>Labour</a:t>
            </a:r>
            <a:r>
              <a:rPr lang="en-US" i="1" dirty="0"/>
              <a:t> platforms</a:t>
            </a:r>
            <a:endParaRPr lang="en-GB" i="1" dirty="0"/>
          </a:p>
        </p:txBody>
      </p:sp>
      <p:sp>
        <p:nvSpPr>
          <p:cNvPr id="4" name="TextBox 3"/>
          <p:cNvSpPr txBox="1"/>
          <p:nvPr/>
        </p:nvSpPr>
        <p:spPr>
          <a:xfrm>
            <a:off x="1757936" y="1366711"/>
            <a:ext cx="10054185" cy="2246769"/>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marL="285750" indent="-285750">
              <a:buFont typeface="Arial" panose="020B0604020202020204" pitchFamily="34" charset="0"/>
              <a:buChar char="•"/>
            </a:pPr>
            <a:r>
              <a:rPr lang="en-US" sz="1400" dirty="0"/>
              <a:t>Make a new type of sociotechnical work system which disrupt established </a:t>
            </a:r>
            <a:r>
              <a:rPr lang="en-US" sz="1400" dirty="0" err="1"/>
              <a:t>labour</a:t>
            </a:r>
            <a:r>
              <a:rPr lang="en-US" sz="1400" dirty="0"/>
              <a:t> market through company concertation, network effects, and  algorithmic management; </a:t>
            </a:r>
          </a:p>
          <a:p>
            <a:pPr marL="285750" indent="-285750">
              <a:buFont typeface="Arial" panose="020B0604020202020204" pitchFamily="34" charset="0"/>
              <a:buChar char="•"/>
            </a:pPr>
            <a:r>
              <a:rPr lang="en-US" sz="1400" dirty="0"/>
              <a:t>Decomposition or breakdown of human </a:t>
            </a:r>
            <a:r>
              <a:rPr lang="en-US" sz="1400" dirty="0" err="1"/>
              <a:t>labour</a:t>
            </a:r>
            <a:r>
              <a:rPr lang="en-US" sz="1400" dirty="0"/>
              <a:t> into components or micro-tasks (“gigs” or “rides”), such as coding, labelling, and describing items;</a:t>
            </a:r>
          </a:p>
          <a:p>
            <a:pPr marL="285750" indent="-285750">
              <a:buFont typeface="Arial" panose="020B0604020202020204" pitchFamily="34" charset="0"/>
              <a:buChar char="•"/>
            </a:pPr>
            <a:r>
              <a:rPr lang="en-US" sz="1400" dirty="0"/>
              <a:t>Disappearance of complex and professional work, skills, and expertise;</a:t>
            </a:r>
          </a:p>
          <a:p>
            <a:pPr marL="285750" indent="-285750">
              <a:buFont typeface="Arial" panose="020B0604020202020204" pitchFamily="34" charset="0"/>
              <a:buChar char="•"/>
            </a:pPr>
            <a:r>
              <a:rPr lang="en-US" sz="1400" dirty="0"/>
              <a:t>Alienation of work thorough </a:t>
            </a:r>
            <a:r>
              <a:rPr lang="en-US" sz="1400" dirty="0" err="1"/>
              <a:t>Tayloristic</a:t>
            </a:r>
            <a:r>
              <a:rPr lang="en-US" sz="1400" dirty="0"/>
              <a:t> fragmentation of work - gig work usually reduced to “slave clicking” wherein the worker is part of a distributed computer system and acts as a computer processor  (Amazon Mechanical Turk (AMT); a </a:t>
            </a:r>
            <a:r>
              <a:rPr lang="en-US" sz="1400" dirty="0" err="1"/>
              <a:t>labour</a:t>
            </a:r>
            <a:r>
              <a:rPr lang="en-US" sz="1400" dirty="0"/>
              <a:t> platform launched in 2005 with over half a million "Turks" participating across 190 countries;</a:t>
            </a:r>
          </a:p>
          <a:p>
            <a:pPr marL="285750" indent="-285750">
              <a:buFont typeface="Arial" panose="020B0604020202020204" pitchFamily="34" charset="0"/>
              <a:buChar char="•"/>
            </a:pPr>
            <a:r>
              <a:rPr lang="en-US" sz="1400" dirty="0"/>
              <a:t>Low wages/</a:t>
            </a:r>
            <a:r>
              <a:rPr lang="en-US" sz="1400" dirty="0" err="1"/>
              <a:t>pauperisation</a:t>
            </a:r>
            <a:r>
              <a:rPr lang="en-US" sz="1400" dirty="0"/>
              <a:t> </a:t>
            </a:r>
            <a:endParaRPr lang="en-GB" sz="1400" dirty="0"/>
          </a:p>
        </p:txBody>
      </p:sp>
      <p:sp>
        <p:nvSpPr>
          <p:cNvPr id="5" name="TextBox 4"/>
          <p:cNvSpPr txBox="1"/>
          <p:nvPr/>
        </p:nvSpPr>
        <p:spPr>
          <a:xfrm>
            <a:off x="1757936" y="3698295"/>
            <a:ext cx="10054185" cy="2677656"/>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marL="285750" indent="-285750">
              <a:buFont typeface="Arial" panose="020B0604020202020204" pitchFamily="34" charset="0"/>
              <a:buChar char="•"/>
            </a:pPr>
            <a:r>
              <a:rPr lang="en-US" sz="1400" dirty="0"/>
              <a:t>Anyone connected to the Internet (smartphone, tablet, or computer) can earn a living  by becoming an employee or subcontractor;</a:t>
            </a:r>
          </a:p>
          <a:p>
            <a:pPr marL="285750" indent="-285750">
              <a:buFont typeface="Arial" panose="020B0604020202020204" pitchFamily="34" charset="0"/>
              <a:buChar char="•"/>
            </a:pPr>
            <a:r>
              <a:rPr lang="en-US" sz="1400" dirty="0"/>
              <a:t>Workers can take different forms of flexible and freelance work, becoming self-employed micro-entrepreneurs or “molecular capitalists”. This can potentially be more prosperous than employment in traditional corporations with rigid regulations and hierarchies </a:t>
            </a:r>
          </a:p>
          <a:p>
            <a:pPr marL="285750" indent="-285750">
              <a:buFont typeface="Arial" panose="020B0604020202020204" pitchFamily="34" charset="0"/>
              <a:buChar char="•"/>
            </a:pPr>
            <a:r>
              <a:rPr lang="en-US" sz="1400" dirty="0"/>
              <a:t>It can be beneficial for low-income households (as they are no longer restricted to the local market) and can gain better pay rates on global platforms; and  vulnerable working groups (disabled, older workers, uneducated, young, long-term unemployed, and migrants) as they lower the entry barriers to the </a:t>
            </a:r>
            <a:r>
              <a:rPr lang="en-US" sz="1400" dirty="0" err="1"/>
              <a:t>labour</a:t>
            </a:r>
            <a:r>
              <a:rPr lang="en-US" sz="1400" dirty="0"/>
              <a:t> market; </a:t>
            </a:r>
          </a:p>
          <a:p>
            <a:pPr marL="285750" indent="-285750">
              <a:buFont typeface="Arial" panose="020B0604020202020204" pitchFamily="34" charset="0"/>
              <a:buChar char="•"/>
            </a:pPr>
            <a:r>
              <a:rPr lang="en-US" sz="1400" dirty="0"/>
              <a:t>Algorithmic management liberates workers from rigid  institutionalization of traditional work environments, tedious jobs, provide freedom, flexibility, creativity, and entrepreneurship.;</a:t>
            </a:r>
          </a:p>
          <a:p>
            <a:pPr marL="285750" indent="-285750">
              <a:buFont typeface="Arial" panose="020B0604020202020204" pitchFamily="34" charset="0"/>
              <a:buChar char="•"/>
            </a:pPr>
            <a:endParaRPr lang="en-GB" sz="1400" dirty="0"/>
          </a:p>
        </p:txBody>
      </p:sp>
      <p:sp>
        <p:nvSpPr>
          <p:cNvPr id="6" name="TextBox 5"/>
          <p:cNvSpPr txBox="1"/>
          <p:nvPr/>
        </p:nvSpPr>
        <p:spPr>
          <a:xfrm>
            <a:off x="1296271" y="2175641"/>
            <a:ext cx="461665" cy="1192869"/>
          </a:xfrm>
          <a:prstGeom prst="rect">
            <a:avLst/>
          </a:prstGeom>
          <a:noFill/>
        </p:spPr>
        <p:txBody>
          <a:bodyPr vert="vert270" wrap="square" rtlCol="0">
            <a:spAutoFit/>
          </a:bodyPr>
          <a:lstStyle/>
          <a:p>
            <a:r>
              <a:rPr lang="en-GB" b="1" dirty="0" err="1"/>
              <a:t>Pesimist</a:t>
            </a:r>
            <a:endParaRPr lang="en-GB" b="1" dirty="0"/>
          </a:p>
        </p:txBody>
      </p:sp>
      <p:sp>
        <p:nvSpPr>
          <p:cNvPr id="7" name="TextBox 6"/>
          <p:cNvSpPr txBox="1"/>
          <p:nvPr/>
        </p:nvSpPr>
        <p:spPr>
          <a:xfrm>
            <a:off x="1296271" y="3974883"/>
            <a:ext cx="461665" cy="1192869"/>
          </a:xfrm>
          <a:prstGeom prst="rect">
            <a:avLst/>
          </a:prstGeom>
          <a:noFill/>
        </p:spPr>
        <p:txBody>
          <a:bodyPr vert="vert270" wrap="square" rtlCol="0">
            <a:spAutoFit/>
          </a:bodyPr>
          <a:lstStyle/>
          <a:p>
            <a:r>
              <a:rPr lang="en-GB" b="1" dirty="0"/>
              <a:t>Optimist</a:t>
            </a:r>
          </a:p>
        </p:txBody>
      </p:sp>
    </p:spTree>
    <p:extLst>
      <p:ext uri="{BB962C8B-B14F-4D97-AF65-F5344CB8AC3E}">
        <p14:creationId xmlns:p14="http://schemas.microsoft.com/office/powerpoint/2010/main" val="40606951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TotalTime>
  <Words>1842</Words>
  <Application>Microsoft Office PowerPoint</Application>
  <PresentationFormat>Widescreen</PresentationFormat>
  <Paragraphs>151</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Times New Roman</vt:lpstr>
      <vt:lpstr>Office Theme</vt:lpstr>
      <vt:lpstr>    The digitalisation of work: Which way forward?  Jadranka Švarc, Ph.D.  Professor Marina Dabić , Ph.D. </vt:lpstr>
      <vt:lpstr>Digital economy – changes in labour market</vt:lpstr>
      <vt:lpstr>Purpose of research </vt:lpstr>
      <vt:lpstr>Methodology: conceptual research</vt:lpstr>
      <vt:lpstr>Global megatrends-driving forces behind changes in work</vt:lpstr>
      <vt:lpstr>Development of work in the industrial age</vt:lpstr>
      <vt:lpstr>There is no consensus regarding the impact of the mega-trends on jobs and employment </vt:lpstr>
      <vt:lpstr>1.Technological change towards the digitalisation of work</vt:lpstr>
      <vt:lpstr>2. Labour platforms</vt:lpstr>
      <vt:lpstr>3. Polarisation of work</vt:lpstr>
      <vt:lpstr>4. Non-standard employment</vt:lpstr>
      <vt:lpstr>Conclusions</vt:lpstr>
      <vt:lpstr>Thank you for your attention!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Charlie Jackson</dc:creator>
  <cp:lastModifiedBy>Microsoft account</cp:lastModifiedBy>
  <cp:revision>11</cp:revision>
  <dcterms:created xsi:type="dcterms:W3CDTF">2020-03-21T05:28:50Z</dcterms:created>
  <dcterms:modified xsi:type="dcterms:W3CDTF">2021-05-28T12:58:44Z</dcterms:modified>
</cp:coreProperties>
</file>